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6" r:id="rId2"/>
    <p:sldId id="258" r:id="rId3"/>
    <p:sldId id="317" r:id="rId4"/>
    <p:sldId id="324" r:id="rId5"/>
    <p:sldId id="301" r:id="rId6"/>
    <p:sldId id="323" r:id="rId7"/>
    <p:sldId id="322" r:id="rId8"/>
    <p:sldId id="328" r:id="rId9"/>
    <p:sldId id="329" r:id="rId10"/>
    <p:sldId id="352" r:id="rId11"/>
    <p:sldId id="353" r:id="rId12"/>
    <p:sldId id="366" r:id="rId13"/>
    <p:sldId id="367" r:id="rId14"/>
    <p:sldId id="355" r:id="rId15"/>
    <p:sldId id="356" r:id="rId16"/>
    <p:sldId id="354" r:id="rId17"/>
    <p:sldId id="330" r:id="rId18"/>
    <p:sldId id="363" r:id="rId19"/>
    <p:sldId id="364" r:id="rId20"/>
    <p:sldId id="359" r:id="rId21"/>
    <p:sldId id="341" r:id="rId22"/>
    <p:sldId id="340" r:id="rId23"/>
    <p:sldId id="342" r:id="rId24"/>
    <p:sldId id="343" r:id="rId25"/>
    <p:sldId id="344" r:id="rId26"/>
    <p:sldId id="345" r:id="rId27"/>
    <p:sldId id="346" r:id="rId28"/>
    <p:sldId id="368" r:id="rId29"/>
    <p:sldId id="348" r:id="rId30"/>
  </p:sldIdLst>
  <p:sldSz cx="9144000" cy="6858000" type="screen4x3"/>
  <p:notesSz cx="6858000" cy="9144000"/>
  <p:defaultText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094"/>
    <p:restoredTop sz="88571" autoAdjust="0"/>
  </p:normalViewPr>
  <p:slideViewPr>
    <p:cSldViewPr>
      <p:cViewPr>
        <p:scale>
          <a:sx n="110" d="100"/>
          <a:sy n="110" d="100"/>
        </p:scale>
        <p:origin x="1328" y="-200"/>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gif>
</file>

<file path=ppt/media/image10.tiff>
</file>

<file path=ppt/media/image11.tiff>
</file>

<file path=ppt/media/image12.tiff>
</file>

<file path=ppt/media/image13.tiff>
</file>

<file path=ppt/media/image14.tiff>
</file>

<file path=ppt/media/image2.gif>
</file>

<file path=ppt/media/image3.jpeg>
</file>

<file path=ppt/media/image4.tiff>
</file>

<file path=ppt/media/image5.tiff>
</file>

<file path=ppt/media/image6.jp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7200"/>
          </a:xfrm>
          <a:prstGeom prst="rect">
            <a:avLst/>
          </a:prstGeom>
        </p:spPr>
        <p:txBody>
          <a:bodyPr vert="horz" lIns="91431" tIns="45716" rIns="91431" bIns="45716" rtlCol="0"/>
          <a:lstStyle>
            <a:lvl1pPr algn="l">
              <a:defRPr sz="1200"/>
            </a:lvl1pPr>
          </a:lstStyle>
          <a:p>
            <a:endParaRPr lang="el-GR"/>
          </a:p>
        </p:txBody>
      </p:sp>
      <p:sp>
        <p:nvSpPr>
          <p:cNvPr id="3" name="Date Placeholder 2"/>
          <p:cNvSpPr>
            <a:spLocks noGrp="1"/>
          </p:cNvSpPr>
          <p:nvPr>
            <p:ph type="dt" idx="1"/>
          </p:nvPr>
        </p:nvSpPr>
        <p:spPr>
          <a:xfrm>
            <a:off x="3884613" y="1"/>
            <a:ext cx="2971800" cy="457200"/>
          </a:xfrm>
          <a:prstGeom prst="rect">
            <a:avLst/>
          </a:prstGeom>
        </p:spPr>
        <p:txBody>
          <a:bodyPr vert="horz" lIns="91431" tIns="45716" rIns="91431" bIns="45716" rtlCol="0"/>
          <a:lstStyle>
            <a:lvl1pPr algn="r">
              <a:defRPr sz="1200"/>
            </a:lvl1pPr>
          </a:lstStyle>
          <a:p>
            <a:fld id="{2DEF9DA4-FCC6-4BE5-B014-5E9AA218DE60}" type="datetimeFigureOut">
              <a:rPr lang="el-GR" smtClean="0"/>
              <a:t>2/11/17</a:t>
            </a:fld>
            <a:endParaRPr lang="el-G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31" tIns="45716" rIns="91431" bIns="45716" rtlCol="0" anchor="ctr"/>
          <a:lstStyle/>
          <a:p>
            <a:endParaRPr lang="el-G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31" tIns="45716" rIns="91431" bIns="4571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6" name="Footer Placeholder 5"/>
          <p:cNvSpPr>
            <a:spLocks noGrp="1"/>
          </p:cNvSpPr>
          <p:nvPr>
            <p:ph type="ftr" sz="quarter" idx="4"/>
          </p:nvPr>
        </p:nvSpPr>
        <p:spPr>
          <a:xfrm>
            <a:off x="0" y="8685214"/>
            <a:ext cx="2971800" cy="457200"/>
          </a:xfrm>
          <a:prstGeom prst="rect">
            <a:avLst/>
          </a:prstGeom>
        </p:spPr>
        <p:txBody>
          <a:bodyPr vert="horz" lIns="91431" tIns="45716" rIns="91431" bIns="45716" rtlCol="0" anchor="b"/>
          <a:lstStyle>
            <a:lvl1pPr algn="l">
              <a:defRPr sz="1200"/>
            </a:lvl1pPr>
          </a:lstStyle>
          <a:p>
            <a:endParaRPr lang="el-GR"/>
          </a:p>
        </p:txBody>
      </p:sp>
      <p:sp>
        <p:nvSpPr>
          <p:cNvPr id="7" name="Slide Number Placeholder 6"/>
          <p:cNvSpPr>
            <a:spLocks noGrp="1"/>
          </p:cNvSpPr>
          <p:nvPr>
            <p:ph type="sldNum" sz="quarter" idx="5"/>
          </p:nvPr>
        </p:nvSpPr>
        <p:spPr>
          <a:xfrm>
            <a:off x="3884613" y="8685214"/>
            <a:ext cx="2971800" cy="457200"/>
          </a:xfrm>
          <a:prstGeom prst="rect">
            <a:avLst/>
          </a:prstGeom>
        </p:spPr>
        <p:txBody>
          <a:bodyPr vert="horz" lIns="91431" tIns="45716" rIns="91431" bIns="45716" rtlCol="0" anchor="b"/>
          <a:lstStyle>
            <a:lvl1pPr algn="r">
              <a:defRPr sz="1200"/>
            </a:lvl1pPr>
          </a:lstStyle>
          <a:p>
            <a:fld id="{24E09A1B-21DC-44B9-AB1A-17FCC46D909C}" type="slidenum">
              <a:rPr lang="el-GR" smtClean="0"/>
              <a:t>‹#›</a:t>
            </a:fld>
            <a:endParaRPr lang="el-GR"/>
          </a:p>
        </p:txBody>
      </p:sp>
    </p:spTree>
    <p:extLst>
      <p:ext uri="{BB962C8B-B14F-4D97-AF65-F5344CB8AC3E}">
        <p14:creationId xmlns:p14="http://schemas.microsoft.com/office/powerpoint/2010/main" val="1119092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*Lab attendance</a:t>
            </a:r>
            <a:r>
              <a:rPr lang="en-US" baseline="0" dirty="0"/>
              <a:t> not mandatory</a:t>
            </a:r>
            <a:r>
              <a:rPr lang="en-US" baseline="0" dirty="0" smtClean="0"/>
              <a:t>!</a:t>
            </a:r>
            <a:endParaRPr lang="en-US" baseline="0" dirty="0"/>
          </a:p>
        </p:txBody>
      </p:sp>
      <p:sp>
        <p:nvSpPr>
          <p:cNvPr id="4" name="Slide Number Placeholder 3"/>
          <p:cNvSpPr>
            <a:spLocks noGrp="1"/>
          </p:cNvSpPr>
          <p:nvPr>
            <p:ph type="sldNum" sz="quarter" idx="10"/>
          </p:nvPr>
        </p:nvSpPr>
        <p:spPr/>
        <p:txBody>
          <a:bodyPr/>
          <a:lstStyle/>
          <a:p>
            <a:fld id="{24E09A1B-21DC-44B9-AB1A-17FCC46D909C}" type="slidenum">
              <a:rPr lang="el-GR" smtClean="0"/>
              <a:t>1</a:t>
            </a:fld>
            <a:endParaRPr lang="el-GR"/>
          </a:p>
        </p:txBody>
      </p:sp>
    </p:spTree>
    <p:extLst>
      <p:ext uri="{BB962C8B-B14F-4D97-AF65-F5344CB8AC3E}">
        <p14:creationId xmlns:p14="http://schemas.microsoft.com/office/powerpoint/2010/main" val="42945793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For</a:t>
            </a:r>
            <a:r>
              <a:rPr lang="en-US" baseline="0" dirty="0"/>
              <a:t> those who submit a report, it should explain your solution</a:t>
            </a:r>
            <a:r>
              <a:rPr lang="el-GR" dirty="0"/>
              <a:t>,</a:t>
            </a:r>
            <a:r>
              <a:rPr lang="en-US" dirty="0"/>
              <a:t> include</a:t>
            </a:r>
            <a:r>
              <a:rPr lang="el-GR" dirty="0"/>
              <a:t> </a:t>
            </a:r>
            <a:r>
              <a:rPr lang="sv-SE" dirty="0" err="1" smtClean="0"/>
              <a:t>justification</a:t>
            </a:r>
            <a:r>
              <a:rPr lang="sv-SE" dirty="0" smtClean="0"/>
              <a:t> </a:t>
            </a:r>
            <a:r>
              <a:rPr lang="sv-SE" dirty="0"/>
              <a:t>(be </a:t>
            </a:r>
            <a:r>
              <a:rPr lang="sv-SE" dirty="0" err="1"/>
              <a:t>careful</a:t>
            </a:r>
            <a:r>
              <a:rPr lang="sv-SE" dirty="0"/>
              <a:t> </a:t>
            </a:r>
            <a:r>
              <a:rPr lang="sv-SE" dirty="0" err="1"/>
              <a:t>about</a:t>
            </a:r>
            <a:r>
              <a:rPr lang="sv-SE" dirty="0"/>
              <a:t> </a:t>
            </a:r>
            <a:r>
              <a:rPr lang="sv-SE" dirty="0" err="1"/>
              <a:t>document</a:t>
            </a:r>
            <a:r>
              <a:rPr lang="sv-SE" dirty="0"/>
              <a:t> </a:t>
            </a:r>
            <a:r>
              <a:rPr lang="sv-SE" dirty="0" err="1"/>
              <a:t>structure</a:t>
            </a:r>
            <a:r>
              <a:rPr lang="sv-SE" dirty="0"/>
              <a:t> and </a:t>
            </a:r>
            <a:r>
              <a:rPr lang="sv-SE" dirty="0" err="1"/>
              <a:t>quality</a:t>
            </a:r>
            <a:r>
              <a:rPr lang="sv-SE" dirty="0"/>
              <a:t> </a:t>
            </a:r>
            <a:r>
              <a:rPr lang="sv-SE" dirty="0" err="1"/>
              <a:t>of</a:t>
            </a:r>
            <a:r>
              <a:rPr lang="sv-SE" dirty="0"/>
              <a:t> </a:t>
            </a:r>
            <a:r>
              <a:rPr lang="sv-SE" dirty="0" err="1"/>
              <a:t>your</a:t>
            </a:r>
            <a:r>
              <a:rPr lang="sv-SE" dirty="0"/>
              <a:t> </a:t>
            </a:r>
            <a:r>
              <a:rPr lang="sv-SE" dirty="0" err="1"/>
              <a:t>document</a:t>
            </a:r>
            <a:r>
              <a:rPr lang="sv-SE" dirty="0"/>
              <a:t>)</a:t>
            </a:r>
            <a:endParaRPr lang="el-GR" dirty="0"/>
          </a:p>
        </p:txBody>
      </p:sp>
      <p:sp>
        <p:nvSpPr>
          <p:cNvPr id="4" name="Slide Number Placeholder 3"/>
          <p:cNvSpPr>
            <a:spLocks noGrp="1"/>
          </p:cNvSpPr>
          <p:nvPr>
            <p:ph type="sldNum" sz="quarter" idx="10"/>
          </p:nvPr>
        </p:nvSpPr>
        <p:spPr/>
        <p:txBody>
          <a:bodyPr/>
          <a:lstStyle/>
          <a:p>
            <a:fld id="{24E09A1B-21DC-44B9-AB1A-17FCC46D909C}" type="slidenum">
              <a:rPr lang="el-GR" smtClean="0"/>
              <a:t>24</a:t>
            </a:fld>
            <a:endParaRPr lang="el-GR"/>
          </a:p>
        </p:txBody>
      </p:sp>
    </p:spTree>
    <p:extLst>
      <p:ext uri="{BB962C8B-B14F-4D97-AF65-F5344CB8AC3E}">
        <p14:creationId xmlns:p14="http://schemas.microsoft.com/office/powerpoint/2010/main" val="20785531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a:t>Say that </a:t>
            </a:r>
          </a:p>
          <a:p>
            <a:r>
              <a:rPr lang="en-US" dirty="0"/>
              <a:t>-bonus points could</a:t>
            </a:r>
            <a:r>
              <a:rPr lang="en-US" baseline="0" dirty="0"/>
              <a:t> be given for “exceptional solutions”</a:t>
            </a:r>
          </a:p>
        </p:txBody>
      </p:sp>
      <p:sp>
        <p:nvSpPr>
          <p:cNvPr id="4" name="Slide Number Placeholder 3"/>
          <p:cNvSpPr>
            <a:spLocks noGrp="1"/>
          </p:cNvSpPr>
          <p:nvPr>
            <p:ph type="sldNum" sz="quarter" idx="10"/>
          </p:nvPr>
        </p:nvSpPr>
        <p:spPr/>
        <p:txBody>
          <a:bodyPr/>
          <a:lstStyle/>
          <a:p>
            <a:fld id="{24E09A1B-21DC-44B9-AB1A-17FCC46D909C}" type="slidenum">
              <a:rPr lang="el-GR" smtClean="0"/>
              <a:t>25</a:t>
            </a:fld>
            <a:endParaRPr lang="el-GR"/>
          </a:p>
        </p:txBody>
      </p:sp>
    </p:spTree>
    <p:extLst>
      <p:ext uri="{BB962C8B-B14F-4D97-AF65-F5344CB8AC3E}">
        <p14:creationId xmlns:p14="http://schemas.microsoft.com/office/powerpoint/2010/main" val="782594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sv-SE"/>
          </a:p>
        </p:txBody>
      </p:sp>
      <p:sp>
        <p:nvSpPr>
          <p:cNvPr id="4" name="Slide Number Placeholder 3"/>
          <p:cNvSpPr>
            <a:spLocks noGrp="1"/>
          </p:cNvSpPr>
          <p:nvPr>
            <p:ph type="sldNum" sz="quarter" idx="10"/>
          </p:nvPr>
        </p:nvSpPr>
        <p:spPr/>
        <p:txBody>
          <a:bodyPr/>
          <a:lstStyle/>
          <a:p>
            <a:fld id="{24E09A1B-21DC-44B9-AB1A-17FCC46D909C}" type="slidenum">
              <a:rPr lang="el-GR" smtClean="0"/>
              <a:t>26</a:t>
            </a:fld>
            <a:endParaRPr lang="el-GR"/>
          </a:p>
        </p:txBody>
      </p:sp>
    </p:spTree>
    <p:extLst>
      <p:ext uri="{BB962C8B-B14F-4D97-AF65-F5344CB8AC3E}">
        <p14:creationId xmlns:p14="http://schemas.microsoft.com/office/powerpoint/2010/main" val="416816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sv-SE"/>
          </a:p>
        </p:txBody>
      </p:sp>
      <p:sp>
        <p:nvSpPr>
          <p:cNvPr id="4" name="Slide Number Placeholder 3"/>
          <p:cNvSpPr>
            <a:spLocks noGrp="1"/>
          </p:cNvSpPr>
          <p:nvPr>
            <p:ph type="sldNum" sz="quarter" idx="10"/>
          </p:nvPr>
        </p:nvSpPr>
        <p:spPr/>
        <p:txBody>
          <a:bodyPr/>
          <a:lstStyle/>
          <a:p>
            <a:fld id="{24E09A1B-21DC-44B9-AB1A-17FCC46D909C}" type="slidenum">
              <a:rPr lang="el-GR" smtClean="0"/>
              <a:t>27</a:t>
            </a:fld>
            <a:endParaRPr lang="el-GR"/>
          </a:p>
        </p:txBody>
      </p:sp>
    </p:spTree>
    <p:extLst>
      <p:ext uri="{BB962C8B-B14F-4D97-AF65-F5344CB8AC3E}">
        <p14:creationId xmlns:p14="http://schemas.microsoft.com/office/powerpoint/2010/main" val="5742442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sv-SE"/>
          </a:p>
        </p:txBody>
      </p:sp>
      <p:sp>
        <p:nvSpPr>
          <p:cNvPr id="4" name="Slide Number Placeholder 3"/>
          <p:cNvSpPr>
            <a:spLocks noGrp="1"/>
          </p:cNvSpPr>
          <p:nvPr>
            <p:ph type="sldNum" sz="quarter" idx="10"/>
          </p:nvPr>
        </p:nvSpPr>
        <p:spPr/>
        <p:txBody>
          <a:bodyPr/>
          <a:lstStyle/>
          <a:p>
            <a:fld id="{24E09A1B-21DC-44B9-AB1A-17FCC46D909C}" type="slidenum">
              <a:rPr lang="el-GR" smtClean="0"/>
              <a:t>29</a:t>
            </a:fld>
            <a:endParaRPr lang="el-GR"/>
          </a:p>
        </p:txBody>
      </p:sp>
    </p:spTree>
    <p:extLst>
      <p:ext uri="{BB962C8B-B14F-4D97-AF65-F5344CB8AC3E}">
        <p14:creationId xmlns:p14="http://schemas.microsoft.com/office/powerpoint/2010/main" val="1896932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sv-SE"/>
          </a:p>
        </p:txBody>
      </p:sp>
      <p:sp>
        <p:nvSpPr>
          <p:cNvPr id="4" name="Slide Number Placeholder 3"/>
          <p:cNvSpPr>
            <a:spLocks noGrp="1"/>
          </p:cNvSpPr>
          <p:nvPr>
            <p:ph type="sldNum" sz="quarter" idx="10"/>
          </p:nvPr>
        </p:nvSpPr>
        <p:spPr/>
        <p:txBody>
          <a:bodyPr/>
          <a:lstStyle/>
          <a:p>
            <a:fld id="{24E09A1B-21DC-44B9-AB1A-17FCC46D909C}" type="slidenum">
              <a:rPr lang="el-GR" smtClean="0"/>
              <a:t>2</a:t>
            </a:fld>
            <a:endParaRPr lang="el-GR"/>
          </a:p>
        </p:txBody>
      </p:sp>
    </p:spTree>
    <p:extLst>
      <p:ext uri="{BB962C8B-B14F-4D97-AF65-F5344CB8AC3E}">
        <p14:creationId xmlns:p14="http://schemas.microsoft.com/office/powerpoint/2010/main" val="27540791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Lab intro II will take </a:t>
            </a:r>
            <a:r>
              <a:rPr lang="en-US" dirty="0" err="1"/>
              <a:t>approx</a:t>
            </a:r>
            <a:r>
              <a:rPr lang="en-US"/>
              <a:t> </a:t>
            </a:r>
            <a:r>
              <a:rPr lang="en-US" dirty="0"/>
              <a:t>1h</a:t>
            </a:r>
          </a:p>
        </p:txBody>
      </p:sp>
      <p:sp>
        <p:nvSpPr>
          <p:cNvPr id="4" name="Slide Number Placeholder 3"/>
          <p:cNvSpPr>
            <a:spLocks noGrp="1"/>
          </p:cNvSpPr>
          <p:nvPr>
            <p:ph type="sldNum" sz="quarter" idx="10"/>
          </p:nvPr>
        </p:nvSpPr>
        <p:spPr/>
        <p:txBody>
          <a:bodyPr/>
          <a:lstStyle/>
          <a:p>
            <a:fld id="{24E09A1B-21DC-44B9-AB1A-17FCC46D909C}" type="slidenum">
              <a:rPr lang="el-GR" smtClean="0"/>
              <a:t>3</a:t>
            </a:fld>
            <a:endParaRPr lang="el-GR"/>
          </a:p>
        </p:txBody>
      </p:sp>
    </p:spTree>
    <p:extLst>
      <p:ext uri="{BB962C8B-B14F-4D97-AF65-F5344CB8AC3E}">
        <p14:creationId xmlns:p14="http://schemas.microsoft.com/office/powerpoint/2010/main" val="27391940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l-GR" dirty="0"/>
          </a:p>
        </p:txBody>
      </p:sp>
      <p:sp>
        <p:nvSpPr>
          <p:cNvPr id="4" name="Slide Number Placeholder 3"/>
          <p:cNvSpPr>
            <a:spLocks noGrp="1"/>
          </p:cNvSpPr>
          <p:nvPr>
            <p:ph type="sldNum" sz="quarter" idx="10"/>
          </p:nvPr>
        </p:nvSpPr>
        <p:spPr/>
        <p:txBody>
          <a:bodyPr/>
          <a:lstStyle/>
          <a:p>
            <a:fld id="{24E09A1B-21DC-44B9-AB1A-17FCC46D909C}" type="slidenum">
              <a:rPr lang="el-GR" smtClean="0"/>
              <a:t>6</a:t>
            </a:fld>
            <a:endParaRPr lang="el-GR"/>
          </a:p>
        </p:txBody>
      </p:sp>
    </p:spTree>
    <p:extLst>
      <p:ext uri="{BB962C8B-B14F-4D97-AF65-F5344CB8AC3E}">
        <p14:creationId xmlns:p14="http://schemas.microsoft.com/office/powerpoint/2010/main" val="1731110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6" name="Shape 11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a:t>it turns out lightweight virtualization inside heavyweight virtualization is extremely powerful! It enables anyone to run the system irrespective of their client OS (e.g. OS X, Windows) and without additional software installation (besides the hypervisor), and it also allows experiments to be “shrink-wrapped” and shared. For example, there are a number of reproducible research projects using Mininet available as AMIs on EC2.</a:t>
            </a:r>
          </a:p>
          <a:p>
            <a:pPr lvl="0" rtl="0">
              <a:spcBef>
                <a:spcPts val="0"/>
              </a:spcBef>
              <a:buNone/>
            </a:pPr>
            <a:endParaRPr/>
          </a:p>
        </p:txBody>
      </p:sp>
    </p:spTree>
    <p:extLst>
      <p:ext uri="{BB962C8B-B14F-4D97-AF65-F5344CB8AC3E}">
        <p14:creationId xmlns:p14="http://schemas.microsoft.com/office/powerpoint/2010/main" val="2021057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Shape 1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3" name="Shape 14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r>
              <a:rPr lang="en"/>
              <a:t>To reiterate, the two key virtualization abstractions that we use in Linux are network namespaces, which virtualize the Linux networking stack (including routing and ARP tables), and virtual ethernet pairs, which are two virtual ethernet interfaces connected by a virtual wire. By default, Mininet models hosts as processes in network namespaces and places the software switches in the root namespace.</a:t>
            </a:r>
          </a:p>
        </p:txBody>
      </p:sp>
    </p:spTree>
    <p:extLst>
      <p:ext uri="{BB962C8B-B14F-4D97-AF65-F5344CB8AC3E}">
        <p14:creationId xmlns:p14="http://schemas.microsoft.com/office/powerpoint/2010/main" val="5855535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sv-SE"/>
          </a:p>
        </p:txBody>
      </p:sp>
      <p:sp>
        <p:nvSpPr>
          <p:cNvPr id="4" name="Slide Number Placeholder 3"/>
          <p:cNvSpPr>
            <a:spLocks noGrp="1"/>
          </p:cNvSpPr>
          <p:nvPr>
            <p:ph type="sldNum" sz="quarter" idx="10"/>
          </p:nvPr>
        </p:nvSpPr>
        <p:spPr/>
        <p:txBody>
          <a:bodyPr/>
          <a:lstStyle/>
          <a:p>
            <a:fld id="{24E09A1B-21DC-44B9-AB1A-17FCC46D909C}" type="slidenum">
              <a:rPr lang="el-GR" smtClean="0"/>
              <a:t>21</a:t>
            </a:fld>
            <a:endParaRPr lang="el-GR"/>
          </a:p>
        </p:txBody>
      </p:sp>
    </p:spTree>
    <p:extLst>
      <p:ext uri="{BB962C8B-B14F-4D97-AF65-F5344CB8AC3E}">
        <p14:creationId xmlns:p14="http://schemas.microsoft.com/office/powerpoint/2010/main" val="2081966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defTabSz="914310">
              <a:defRPr/>
            </a:pPr>
            <a:endParaRPr lang="sv-SE" dirty="0"/>
          </a:p>
        </p:txBody>
      </p:sp>
      <p:sp>
        <p:nvSpPr>
          <p:cNvPr id="4" name="Slide Number Placeholder 3"/>
          <p:cNvSpPr>
            <a:spLocks noGrp="1"/>
          </p:cNvSpPr>
          <p:nvPr>
            <p:ph type="sldNum" sz="quarter" idx="10"/>
          </p:nvPr>
        </p:nvSpPr>
        <p:spPr/>
        <p:txBody>
          <a:bodyPr/>
          <a:lstStyle/>
          <a:p>
            <a:fld id="{24E09A1B-21DC-44B9-AB1A-17FCC46D909C}" type="slidenum">
              <a:rPr lang="el-GR" smtClean="0"/>
              <a:t>22</a:t>
            </a:fld>
            <a:endParaRPr lang="el-GR"/>
          </a:p>
        </p:txBody>
      </p:sp>
    </p:spTree>
    <p:extLst>
      <p:ext uri="{BB962C8B-B14F-4D97-AF65-F5344CB8AC3E}">
        <p14:creationId xmlns:p14="http://schemas.microsoft.com/office/powerpoint/2010/main" val="675281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SAY</a:t>
            </a:r>
            <a:r>
              <a:rPr lang="en-US" sz="1200" b="0" i="0" u="none" strike="noStrike" kern="1200" baseline="0" dirty="0">
                <a:solidFill>
                  <a:schemeClr val="tx1"/>
                </a:solidFill>
                <a:effectLst/>
                <a:latin typeface="+mn-lt"/>
                <a:ea typeface="+mn-ea"/>
                <a:cs typeface="+mn-cs"/>
              </a:rPr>
              <a:t> IN CLASS: </a:t>
            </a:r>
          </a:p>
          <a:p>
            <a:pPr marL="228600" indent="-228600">
              <a:buAutoNum type="arabicPeriod"/>
            </a:pPr>
            <a:r>
              <a:rPr lang="en-US" sz="1200" b="0" i="0" u="none" strike="noStrike" kern="1200" dirty="0">
                <a:solidFill>
                  <a:schemeClr val="tx1"/>
                </a:solidFill>
                <a:effectLst/>
                <a:latin typeface="+mn-lt"/>
                <a:ea typeface="+mn-ea"/>
                <a:cs typeface="+mn-cs"/>
              </a:rPr>
              <a:t>make real a video (no GIF) and ask for voice over</a:t>
            </a:r>
          </a:p>
          <a:p>
            <a:pPr marL="228600" indent="-228600">
              <a:buAutoNum type="arabicPeriod"/>
            </a:pPr>
            <a:r>
              <a:rPr lang="en-US" sz="1200" b="0" i="0" u="none" strike="noStrike" kern="1200" dirty="0">
                <a:solidFill>
                  <a:schemeClr val="tx1"/>
                </a:solidFill>
                <a:effectLst/>
                <a:latin typeface="+mn-lt"/>
                <a:ea typeface="+mn-ea"/>
                <a:cs typeface="+mn-cs"/>
              </a:rPr>
              <a:t>Encourage the students to use diagrams/presentation while explaining the algorithm (which could be handwritten)</a:t>
            </a:r>
            <a:endParaRPr lang="el-GR" dirty="0"/>
          </a:p>
        </p:txBody>
      </p:sp>
      <p:sp>
        <p:nvSpPr>
          <p:cNvPr id="4" name="Slide Number Placeholder 3"/>
          <p:cNvSpPr>
            <a:spLocks noGrp="1"/>
          </p:cNvSpPr>
          <p:nvPr>
            <p:ph type="sldNum" sz="quarter" idx="10"/>
          </p:nvPr>
        </p:nvSpPr>
        <p:spPr/>
        <p:txBody>
          <a:bodyPr/>
          <a:lstStyle/>
          <a:p>
            <a:fld id="{24E09A1B-21DC-44B9-AB1A-17FCC46D909C}" type="slidenum">
              <a:rPr lang="el-GR" smtClean="0"/>
              <a:t>23</a:t>
            </a:fld>
            <a:endParaRPr lang="el-GR"/>
          </a:p>
        </p:txBody>
      </p:sp>
    </p:spTree>
    <p:extLst>
      <p:ext uri="{BB962C8B-B14F-4D97-AF65-F5344CB8AC3E}">
        <p14:creationId xmlns:p14="http://schemas.microsoft.com/office/powerpoint/2010/main" val="2901116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8"/>
            <a:ext cx="7772400" cy="1470025"/>
          </a:xfrm>
        </p:spPr>
        <p:txBody>
          <a:bodyPr/>
          <a:lstStyle/>
          <a:p>
            <a:r>
              <a:rPr lang="en-US"/>
              <a:t>Click to edit Master title style</a:t>
            </a:r>
            <a:endParaRPr lang="el-G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l-GR"/>
          </a:p>
        </p:txBody>
      </p:sp>
      <p:sp>
        <p:nvSpPr>
          <p:cNvPr id="4" name="Date Placeholder 3"/>
          <p:cNvSpPr>
            <a:spLocks noGrp="1"/>
          </p:cNvSpPr>
          <p:nvPr>
            <p:ph type="dt" sz="half" idx="10"/>
          </p:nvPr>
        </p:nvSpPr>
        <p:spPr/>
        <p:txBody>
          <a:bodyPr/>
          <a:lstStyle/>
          <a:p>
            <a:fld id="{9E460413-1D45-4015-85EE-EF0FE9179380}" type="datetime1">
              <a:rPr lang="el-GR" smtClean="0"/>
              <a:t>2/11/17</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1653233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p:cNvSpPr>
            <a:spLocks noGrp="1"/>
          </p:cNvSpPr>
          <p:nvPr>
            <p:ph type="dt" sz="half" idx="10"/>
          </p:nvPr>
        </p:nvSpPr>
        <p:spPr/>
        <p:txBody>
          <a:bodyPr/>
          <a:lstStyle/>
          <a:p>
            <a:fld id="{D5BD9BD0-F006-4720-98D3-3627764FD6BE}" type="datetime1">
              <a:rPr lang="el-GR" smtClean="0"/>
              <a:t>2/11/17</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1058373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el-G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p:cNvSpPr>
            <a:spLocks noGrp="1"/>
          </p:cNvSpPr>
          <p:nvPr>
            <p:ph type="dt" sz="half" idx="10"/>
          </p:nvPr>
        </p:nvSpPr>
        <p:spPr/>
        <p:txBody>
          <a:bodyPr/>
          <a:lstStyle/>
          <a:p>
            <a:fld id="{BC7F150E-E81B-4AAE-8824-DD4B9F7B50C5}" type="datetime1">
              <a:rPr lang="el-GR" smtClean="0"/>
              <a:t>2/11/17</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6135990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457200" y="274638"/>
            <a:ext cx="8229600" cy="1143000"/>
          </a:xfrm>
          <a:prstGeom prst="rect">
            <a:avLst/>
          </a:prstGeom>
        </p:spPr>
        <p:txBody>
          <a:bodyPr wrap="square"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3" name="Shape 13"/>
          <p:cNvSpPr txBox="1">
            <a:spLocks noGrp="1"/>
          </p:cNvSpPr>
          <p:nvPr>
            <p:ph type="body" idx="1"/>
          </p:nvPr>
        </p:nvSpPr>
        <p:spPr>
          <a:xfrm>
            <a:off x="457200" y="1600200"/>
            <a:ext cx="8229600" cy="49677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extLst>
      <p:ext uri="{BB962C8B-B14F-4D97-AF65-F5344CB8AC3E}">
        <p14:creationId xmlns:p14="http://schemas.microsoft.com/office/powerpoint/2010/main" val="1700421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p:cNvSpPr>
            <a:spLocks noGrp="1"/>
          </p:cNvSpPr>
          <p:nvPr>
            <p:ph type="dt" sz="half" idx="10"/>
          </p:nvPr>
        </p:nvSpPr>
        <p:spPr/>
        <p:txBody>
          <a:bodyPr/>
          <a:lstStyle/>
          <a:p>
            <a:fld id="{554DBE29-4845-45CC-84AB-811D9AA5A172}" type="datetime1">
              <a:rPr lang="el-GR" smtClean="0"/>
              <a:t>2/11/17</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196491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endParaRPr lang="el-G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669388A-F011-4816-8C30-F3470BEEE830}" type="datetime1">
              <a:rPr lang="el-GR" smtClean="0"/>
              <a:t>2/11/17</a:t>
            </a:fld>
            <a:endParaRPr lang="el-GR"/>
          </a:p>
        </p:txBody>
      </p:sp>
      <p:sp>
        <p:nvSpPr>
          <p:cNvPr id="5" name="Footer Placeholder 4"/>
          <p:cNvSpPr>
            <a:spLocks noGrp="1"/>
          </p:cNvSpPr>
          <p:nvPr>
            <p:ph type="ftr" sz="quarter" idx="11"/>
          </p:nvPr>
        </p:nvSpPr>
        <p:spPr/>
        <p:txBody>
          <a:bodyPr/>
          <a:lstStyle/>
          <a:p>
            <a:endParaRPr lang="el-GR"/>
          </a:p>
        </p:txBody>
      </p:sp>
      <p:sp>
        <p:nvSpPr>
          <p:cNvPr id="6" name="Slide Number Placeholder 5"/>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286953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Date Placeholder 4"/>
          <p:cNvSpPr>
            <a:spLocks noGrp="1"/>
          </p:cNvSpPr>
          <p:nvPr>
            <p:ph type="dt" sz="half" idx="10"/>
          </p:nvPr>
        </p:nvSpPr>
        <p:spPr/>
        <p:txBody>
          <a:bodyPr/>
          <a:lstStyle/>
          <a:p>
            <a:fld id="{EA7AE3E9-C121-4AF5-849C-489CADB93AE1}" type="datetime1">
              <a:rPr lang="el-GR" smtClean="0"/>
              <a:t>2/11/17</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241528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l-G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5" name="Text Placeholder 4"/>
          <p:cNvSpPr>
            <a:spLocks noGrp="1"/>
          </p:cNvSpPr>
          <p:nvPr>
            <p:ph type="body" sz="quarter" idx="3"/>
          </p:nvPr>
        </p:nvSpPr>
        <p:spPr>
          <a:xfrm>
            <a:off x="4645029"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9"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7" name="Date Placeholder 6"/>
          <p:cNvSpPr>
            <a:spLocks noGrp="1"/>
          </p:cNvSpPr>
          <p:nvPr>
            <p:ph type="dt" sz="half" idx="10"/>
          </p:nvPr>
        </p:nvSpPr>
        <p:spPr/>
        <p:txBody>
          <a:bodyPr/>
          <a:lstStyle/>
          <a:p>
            <a:fld id="{CE6D19DB-D0B0-428D-A0F5-BAF2CDFC3D3B}" type="datetime1">
              <a:rPr lang="el-GR" smtClean="0"/>
              <a:t>2/11/17</a:t>
            </a:fld>
            <a:endParaRPr lang="el-GR"/>
          </a:p>
        </p:txBody>
      </p:sp>
      <p:sp>
        <p:nvSpPr>
          <p:cNvPr id="8" name="Footer Placeholder 7"/>
          <p:cNvSpPr>
            <a:spLocks noGrp="1"/>
          </p:cNvSpPr>
          <p:nvPr>
            <p:ph type="ftr" sz="quarter" idx="11"/>
          </p:nvPr>
        </p:nvSpPr>
        <p:spPr/>
        <p:txBody>
          <a:bodyPr/>
          <a:lstStyle/>
          <a:p>
            <a:endParaRPr lang="el-GR"/>
          </a:p>
        </p:txBody>
      </p:sp>
      <p:sp>
        <p:nvSpPr>
          <p:cNvPr id="9" name="Slide Number Placeholder 8"/>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331424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l-GR"/>
          </a:p>
        </p:txBody>
      </p:sp>
      <p:sp>
        <p:nvSpPr>
          <p:cNvPr id="3" name="Date Placeholder 2"/>
          <p:cNvSpPr>
            <a:spLocks noGrp="1"/>
          </p:cNvSpPr>
          <p:nvPr>
            <p:ph type="dt" sz="half" idx="10"/>
          </p:nvPr>
        </p:nvSpPr>
        <p:spPr/>
        <p:txBody>
          <a:bodyPr/>
          <a:lstStyle/>
          <a:p>
            <a:fld id="{B11C3503-7C36-4299-B155-D0C0EF557C34}" type="datetime1">
              <a:rPr lang="el-GR" smtClean="0"/>
              <a:t>2/11/17</a:t>
            </a:fld>
            <a:endParaRPr lang="el-GR"/>
          </a:p>
        </p:txBody>
      </p:sp>
      <p:sp>
        <p:nvSpPr>
          <p:cNvPr id="4" name="Footer Placeholder 3"/>
          <p:cNvSpPr>
            <a:spLocks noGrp="1"/>
          </p:cNvSpPr>
          <p:nvPr>
            <p:ph type="ftr" sz="quarter" idx="11"/>
          </p:nvPr>
        </p:nvSpPr>
        <p:spPr/>
        <p:txBody>
          <a:bodyPr/>
          <a:lstStyle/>
          <a:p>
            <a:endParaRPr lang="el-GR"/>
          </a:p>
        </p:txBody>
      </p:sp>
      <p:sp>
        <p:nvSpPr>
          <p:cNvPr id="5" name="Slide Number Placeholder 4"/>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59296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EAF398-0CF4-40AC-9BF9-AEBB6B934B95}" type="datetime1">
              <a:rPr lang="el-GR" smtClean="0"/>
              <a:t>2/11/17</a:t>
            </a:fld>
            <a:endParaRPr lang="el-GR"/>
          </a:p>
        </p:txBody>
      </p:sp>
      <p:sp>
        <p:nvSpPr>
          <p:cNvPr id="3" name="Footer Placeholder 2"/>
          <p:cNvSpPr>
            <a:spLocks noGrp="1"/>
          </p:cNvSpPr>
          <p:nvPr>
            <p:ph type="ftr" sz="quarter" idx="11"/>
          </p:nvPr>
        </p:nvSpPr>
        <p:spPr/>
        <p:txBody>
          <a:bodyPr/>
          <a:lstStyle/>
          <a:p>
            <a:endParaRPr lang="el-GR"/>
          </a:p>
        </p:txBody>
      </p:sp>
      <p:sp>
        <p:nvSpPr>
          <p:cNvPr id="4" name="Slide Number Placeholder 3"/>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781382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4" y="273049"/>
            <a:ext cx="3008313" cy="1162051"/>
          </a:xfrm>
        </p:spPr>
        <p:txBody>
          <a:bodyPr anchor="b"/>
          <a:lstStyle>
            <a:lvl1pPr algn="l">
              <a:defRPr sz="2000" b="1"/>
            </a:lvl1pPr>
          </a:lstStyle>
          <a:p>
            <a:r>
              <a:rPr lang="en-US"/>
              <a:t>Click to edit Master title style</a:t>
            </a:r>
            <a:endParaRPr lang="el-GR"/>
          </a:p>
        </p:txBody>
      </p:sp>
      <p:sp>
        <p:nvSpPr>
          <p:cNvPr id="3" name="Content Placeholder 2"/>
          <p:cNvSpPr>
            <a:spLocks noGrp="1"/>
          </p:cNvSpPr>
          <p:nvPr>
            <p:ph idx="1"/>
          </p:nvPr>
        </p:nvSpPr>
        <p:spPr>
          <a:xfrm>
            <a:off x="3575050" y="273053"/>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Text Placeholder 3"/>
          <p:cNvSpPr>
            <a:spLocks noGrp="1"/>
          </p:cNvSpPr>
          <p:nvPr>
            <p:ph type="body" sz="half" idx="2"/>
          </p:nvPr>
        </p:nvSpPr>
        <p:spPr>
          <a:xfrm>
            <a:off x="457204" y="1435103"/>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DAF7BA4-7FDC-4622-9835-7C2DA5566E1E}" type="datetime1">
              <a:rPr lang="el-GR" smtClean="0"/>
              <a:t>2/11/17</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33513961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US"/>
              <a:t>Click to edit Master title style</a:t>
            </a:r>
            <a:endParaRPr lang="el-G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l-GR"/>
          </a:p>
        </p:txBody>
      </p:sp>
      <p:sp>
        <p:nvSpPr>
          <p:cNvPr id="4" name="Text Placeholder 3"/>
          <p:cNvSpPr>
            <a:spLocks noGrp="1"/>
          </p:cNvSpPr>
          <p:nvPr>
            <p:ph type="body" sz="half" idx="2"/>
          </p:nvPr>
        </p:nvSpPr>
        <p:spPr>
          <a:xfrm>
            <a:off x="1792288" y="5367339"/>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BF76A84-9329-465A-834C-FC69B2E7CAF6}" type="datetime1">
              <a:rPr lang="el-GR" smtClean="0"/>
              <a:t>2/11/17</a:t>
            </a:fld>
            <a:endParaRPr lang="el-GR"/>
          </a:p>
        </p:txBody>
      </p:sp>
      <p:sp>
        <p:nvSpPr>
          <p:cNvPr id="6" name="Footer Placeholder 5"/>
          <p:cNvSpPr>
            <a:spLocks noGrp="1"/>
          </p:cNvSpPr>
          <p:nvPr>
            <p:ph type="ftr" sz="quarter" idx="11"/>
          </p:nvPr>
        </p:nvSpPr>
        <p:spPr/>
        <p:txBody>
          <a:bodyPr/>
          <a:lstStyle/>
          <a:p>
            <a:endParaRPr lang="el-GR"/>
          </a:p>
        </p:txBody>
      </p:sp>
      <p:sp>
        <p:nvSpPr>
          <p:cNvPr id="7" name="Slide Number Placeholder 6"/>
          <p:cNvSpPr>
            <a:spLocks noGrp="1"/>
          </p:cNvSpPr>
          <p:nvPr>
            <p:ph type="sldNum" sz="quarter" idx="12"/>
          </p:nvPr>
        </p:nvSpPr>
        <p:spPr/>
        <p:txBody>
          <a:bodyPr/>
          <a:lstStyle/>
          <a:p>
            <a:fld id="{8AACE20D-E3E6-4C3B-96D7-4C51A388F4F5}" type="slidenum">
              <a:rPr lang="el-GR" smtClean="0"/>
              <a:t>‹#›</a:t>
            </a:fld>
            <a:endParaRPr lang="el-GR"/>
          </a:p>
        </p:txBody>
      </p:sp>
    </p:spTree>
    <p:extLst>
      <p:ext uri="{BB962C8B-B14F-4D97-AF65-F5344CB8AC3E}">
        <p14:creationId xmlns:p14="http://schemas.microsoft.com/office/powerpoint/2010/main" val="267320924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en-US"/>
              <a:t>Click to edit Master title style</a:t>
            </a:r>
            <a:endParaRPr lang="el-GR"/>
          </a:p>
        </p:txBody>
      </p:sp>
      <p:sp>
        <p:nvSpPr>
          <p:cNvPr id="3" name="Text Placeholder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044DB0-6E46-4729-B87E-77F489DC1A30}" type="datetime1">
              <a:rPr lang="el-GR" smtClean="0"/>
              <a:t>2/11/17</a:t>
            </a:fld>
            <a:endParaRPr lang="el-GR"/>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l-GR"/>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ACE20D-E3E6-4C3B-96D7-4C51A388F4F5}" type="slidenum">
              <a:rPr lang="el-GR" smtClean="0"/>
              <a:t>‹#›</a:t>
            </a:fld>
            <a:endParaRPr lang="el-GR"/>
          </a:p>
        </p:txBody>
      </p:sp>
    </p:spTree>
    <p:extLst>
      <p:ext uri="{BB962C8B-B14F-4D97-AF65-F5344CB8AC3E}">
        <p14:creationId xmlns:p14="http://schemas.microsoft.com/office/powerpoint/2010/main" val="2424890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l-G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4" Type="http://schemas.openxmlformats.org/officeDocument/2006/relationships/image" Target="../media/image2.gi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 Id="rId3" Type="http://schemas.openxmlformats.org/officeDocument/2006/relationships/image" Target="../media/image11.tiff"/></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5"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mininet.org/walkthrough/" TargetMode="External"/><Relationship Id="rId4" Type="http://schemas.openxmlformats.org/officeDocument/2006/relationships/hyperlink" Target="https://docs.google.com/a/onlab.us/presentation/d/1Xtp05lLQTEFGICTxzV9sQl28wW_cAZz6B1q9_qZBR_8/edit" TargetMode="External"/><Relationship Id="rId5" Type="http://schemas.openxmlformats.org/officeDocument/2006/relationships/hyperlink" Target="https://github.com/mininet/mininet/tree/master/examples" TargetMode="External"/><Relationship Id="rId1" Type="http://schemas.openxmlformats.org/officeDocument/2006/relationships/slideLayout" Target="../slideLayouts/slideLayout2.xml"/><Relationship Id="rId2" Type="http://schemas.openxmlformats.org/officeDocument/2006/relationships/hyperlink" Target="http://mininet.org/downloa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en.wikipedia.org/wiki/Screencas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 Id="rId3"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noProof="0" dirty="0" smtClean="0"/>
              <a:t>Distributed Systems I</a:t>
            </a:r>
            <a:endParaRPr lang="en-US" noProof="0" dirty="0"/>
          </a:p>
        </p:txBody>
      </p:sp>
      <p:sp>
        <p:nvSpPr>
          <p:cNvPr id="3" name="Subtitle 2"/>
          <p:cNvSpPr>
            <a:spLocks noGrp="1"/>
          </p:cNvSpPr>
          <p:nvPr>
            <p:ph type="subTitle" idx="1"/>
          </p:nvPr>
        </p:nvSpPr>
        <p:spPr/>
        <p:txBody>
          <a:bodyPr vert="horz" lIns="91440" tIns="45720" rIns="91440" bIns="45720" rtlCol="0" anchor="t">
            <a:normAutofit/>
          </a:bodyPr>
          <a:lstStyle/>
          <a:p>
            <a:r>
              <a:rPr lang="en-US" noProof="0" dirty="0" smtClean="0"/>
              <a:t>Lab Introduction</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a:t>
            </a:fld>
            <a:endParaRPr lang="el-GR"/>
          </a:p>
        </p:txBody>
      </p:sp>
      <p:pic>
        <p:nvPicPr>
          <p:cNvPr id="1026" name="Picture 2" descr="http://www.eucap2012.org/images/chalmers_logo.g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51520" y="357566"/>
            <a:ext cx="2160240" cy="41678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www.cse.chalmers.se/research/group/dcs/images/logo-big.g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32040" y="304020"/>
            <a:ext cx="3810000" cy="52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3876017"/>
      </p:ext>
    </p:extLst>
  </p:cSld>
  <p:clrMapOvr>
    <a:masterClrMapping/>
  </p:clrMapOvr>
  <mc:AlternateContent xmlns:mc="http://schemas.openxmlformats.org/markup-compatibility/2006" xmlns:p14="http://schemas.microsoft.com/office/powerpoint/2010/main">
    <mc:Choice Requires="p14">
      <p:transition spd="slow" p14:dur="2000" advTm="12207"/>
    </mc:Choice>
    <mc:Fallback xmlns="">
      <p:transition spd="slow" advTm="12207"/>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err="1" smtClean="0"/>
              <a:t>Mininet</a:t>
            </a:r>
            <a:r>
              <a:rPr lang="en-US" noProof="0" dirty="0" smtClean="0"/>
              <a:t>: How does it work?</a:t>
            </a:r>
            <a:endParaRPr lang="en-US" noProof="0" dirty="0"/>
          </a:p>
        </p:txBody>
      </p:sp>
      <p:sp>
        <p:nvSpPr>
          <p:cNvPr id="3" name="Content Placeholder 2"/>
          <p:cNvSpPr>
            <a:spLocks noGrp="1"/>
          </p:cNvSpPr>
          <p:nvPr>
            <p:ph idx="1"/>
          </p:nvPr>
        </p:nvSpPr>
        <p:spPr>
          <a:xfrm>
            <a:off x="457199" y="1600201"/>
            <a:ext cx="4059199" cy="4525963"/>
          </a:xfrm>
        </p:spPr>
        <p:txBody>
          <a:bodyPr>
            <a:normAutofit fontScale="92500" lnSpcReduction="10000"/>
          </a:bodyPr>
          <a:lstStyle/>
          <a:p>
            <a:r>
              <a:rPr lang="en-US" noProof="0" dirty="0" smtClean="0"/>
              <a:t>Container-based virtualization</a:t>
            </a:r>
          </a:p>
          <a:p>
            <a:r>
              <a:rPr lang="en-US" noProof="0" dirty="0" smtClean="0"/>
              <a:t>Node Emulated as</a:t>
            </a:r>
            <a:r>
              <a:rPr lang="en-US" dirty="0" smtClean="0"/>
              <a:t> a </a:t>
            </a:r>
            <a:r>
              <a:rPr lang="en-US" noProof="0" dirty="0" smtClean="0"/>
              <a:t>process on PC</a:t>
            </a:r>
          </a:p>
          <a:p>
            <a:pPr lvl="1"/>
            <a:r>
              <a:rPr lang="en-US" noProof="0" dirty="0" smtClean="0"/>
              <a:t>Can not access the other processes locally</a:t>
            </a:r>
          </a:p>
          <a:p>
            <a:pPr lvl="1"/>
            <a:r>
              <a:rPr lang="en-US" noProof="0" dirty="0" smtClean="0"/>
              <a:t>But on the Emulated network</a:t>
            </a:r>
          </a:p>
          <a:p>
            <a:pPr lvl="1"/>
            <a:r>
              <a:rPr lang="en-US" noProof="0" dirty="0" smtClean="0"/>
              <a:t>Uses the host network stack</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10</a:t>
            </a:fld>
            <a:endParaRPr lang="el-GR"/>
          </a:p>
        </p:txBody>
      </p:sp>
      <p:grpSp>
        <p:nvGrpSpPr>
          <p:cNvPr id="15" name="Group 14"/>
          <p:cNvGrpSpPr/>
          <p:nvPr/>
        </p:nvGrpSpPr>
        <p:grpSpPr>
          <a:xfrm>
            <a:off x="4604507" y="2060848"/>
            <a:ext cx="4246753" cy="3552748"/>
            <a:chOff x="3779912" y="1600201"/>
            <a:chExt cx="5112568" cy="4277071"/>
          </a:xfrm>
        </p:grpSpPr>
        <p:grpSp>
          <p:nvGrpSpPr>
            <p:cNvPr id="8" name="Group 7"/>
            <p:cNvGrpSpPr/>
            <p:nvPr/>
          </p:nvGrpSpPr>
          <p:grpSpPr>
            <a:xfrm>
              <a:off x="3779912" y="1600201"/>
              <a:ext cx="5112568" cy="4277071"/>
              <a:chOff x="3563888" y="1600201"/>
              <a:chExt cx="5328592" cy="4756151"/>
            </a:xfrm>
          </p:grpSpPr>
          <p:sp>
            <p:nvSpPr>
              <p:cNvPr id="5" name="Rectangle 4"/>
              <p:cNvSpPr/>
              <p:nvPr/>
            </p:nvSpPr>
            <p:spPr>
              <a:xfrm>
                <a:off x="3563888" y="1600201"/>
                <a:ext cx="5328592" cy="4756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779912" y="2780928"/>
                <a:ext cx="4906888" cy="345638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4716016" y="4221088"/>
                <a:ext cx="705124" cy="705124"/>
              </a:xfrm>
              <a:prstGeom prst="rect">
                <a:avLst/>
              </a:prstGeom>
            </p:spPr>
          </p:pic>
          <p:pic>
            <p:nvPicPr>
              <p:cNvPr id="9" name="Picture 8"/>
              <p:cNvPicPr>
                <a:picLocks noChangeAspect="1"/>
              </p:cNvPicPr>
              <p:nvPr/>
            </p:nvPicPr>
            <p:blipFill>
              <a:blip r:embed="rId2"/>
              <a:stretch>
                <a:fillRect/>
              </a:stretch>
            </p:blipFill>
            <p:spPr>
              <a:xfrm>
                <a:off x="6200638" y="3625714"/>
                <a:ext cx="705124" cy="705124"/>
              </a:xfrm>
              <a:prstGeom prst="rect">
                <a:avLst/>
              </a:prstGeom>
            </p:spPr>
          </p:pic>
          <p:pic>
            <p:nvPicPr>
              <p:cNvPr id="10" name="Picture 9"/>
              <p:cNvPicPr>
                <a:picLocks noChangeAspect="1"/>
              </p:cNvPicPr>
              <p:nvPr/>
            </p:nvPicPr>
            <p:blipFill>
              <a:blip r:embed="rId2"/>
              <a:stretch>
                <a:fillRect/>
              </a:stretch>
            </p:blipFill>
            <p:spPr>
              <a:xfrm>
                <a:off x="6516216" y="4865685"/>
                <a:ext cx="705124" cy="705124"/>
              </a:xfrm>
              <a:prstGeom prst="rect">
                <a:avLst/>
              </a:prstGeom>
            </p:spPr>
          </p:pic>
          <p:pic>
            <p:nvPicPr>
              <p:cNvPr id="11" name="Picture 10"/>
              <p:cNvPicPr>
                <a:picLocks noChangeAspect="1"/>
              </p:cNvPicPr>
              <p:nvPr/>
            </p:nvPicPr>
            <p:blipFill>
              <a:blip r:embed="rId3"/>
              <a:stretch>
                <a:fillRect/>
              </a:stretch>
            </p:blipFill>
            <p:spPr>
              <a:xfrm>
                <a:off x="4167572" y="3713717"/>
                <a:ext cx="504056" cy="504056"/>
              </a:xfrm>
              <a:prstGeom prst="rect">
                <a:avLst/>
              </a:prstGeom>
            </p:spPr>
          </p:pic>
          <p:pic>
            <p:nvPicPr>
              <p:cNvPr id="12" name="Picture 11"/>
              <p:cNvPicPr>
                <a:picLocks noChangeAspect="1"/>
              </p:cNvPicPr>
              <p:nvPr/>
            </p:nvPicPr>
            <p:blipFill>
              <a:blip r:embed="rId3"/>
              <a:stretch>
                <a:fillRect/>
              </a:stretch>
            </p:blipFill>
            <p:spPr>
              <a:xfrm>
                <a:off x="6969312" y="2998340"/>
                <a:ext cx="504056" cy="504056"/>
              </a:xfrm>
              <a:prstGeom prst="rect">
                <a:avLst/>
              </a:prstGeom>
            </p:spPr>
          </p:pic>
          <p:pic>
            <p:nvPicPr>
              <p:cNvPr id="13" name="Picture 12"/>
              <p:cNvPicPr>
                <a:picLocks noChangeAspect="1"/>
              </p:cNvPicPr>
              <p:nvPr/>
            </p:nvPicPr>
            <p:blipFill>
              <a:blip r:embed="rId3"/>
              <a:stretch>
                <a:fillRect/>
              </a:stretch>
            </p:blipFill>
            <p:spPr>
              <a:xfrm>
                <a:off x="7660634" y="3806213"/>
                <a:ext cx="504056" cy="504056"/>
              </a:xfrm>
              <a:prstGeom prst="rect">
                <a:avLst/>
              </a:prstGeom>
            </p:spPr>
          </p:pic>
          <p:pic>
            <p:nvPicPr>
              <p:cNvPr id="14" name="Picture 13"/>
              <p:cNvPicPr>
                <a:picLocks noChangeAspect="1"/>
              </p:cNvPicPr>
              <p:nvPr/>
            </p:nvPicPr>
            <p:blipFill>
              <a:blip r:embed="rId3"/>
              <a:stretch>
                <a:fillRect/>
              </a:stretch>
            </p:blipFill>
            <p:spPr>
              <a:xfrm>
                <a:off x="6231440" y="5564152"/>
                <a:ext cx="504056" cy="504056"/>
              </a:xfrm>
              <a:prstGeom prst="rect">
                <a:avLst/>
              </a:prstGeom>
            </p:spPr>
          </p:pic>
          <p:cxnSp>
            <p:nvCxnSpPr>
              <p:cNvPr id="16" name="Straight Connector 15"/>
              <p:cNvCxnSpPr/>
              <p:nvPr/>
            </p:nvCxnSpPr>
            <p:spPr>
              <a:xfrm flipH="1" flipV="1">
                <a:off x="4572000" y="4138330"/>
                <a:ext cx="324036" cy="27373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5421140" y="4102048"/>
                <a:ext cx="945708" cy="310013"/>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flipH="1" flipV="1">
                <a:off x="6609692" y="4109396"/>
                <a:ext cx="236892" cy="8995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9" idx="3"/>
              </p:cNvCxnSpPr>
              <p:nvPr/>
            </p:nvCxnSpPr>
            <p:spPr>
              <a:xfrm flipH="1">
                <a:off x="6905762" y="3978276"/>
                <a:ext cx="71423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2" idx="2"/>
              </p:cNvCxnSpPr>
              <p:nvPr/>
            </p:nvCxnSpPr>
            <p:spPr>
              <a:xfrm flipH="1">
                <a:off x="6664192" y="3502396"/>
                <a:ext cx="557148" cy="283146"/>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4" idx="0"/>
              </p:cNvCxnSpPr>
              <p:nvPr/>
            </p:nvCxnSpPr>
            <p:spPr>
              <a:xfrm flipV="1">
                <a:off x="6483468" y="5373216"/>
                <a:ext cx="289865" cy="190936"/>
              </a:xfrm>
              <a:prstGeom prst="line">
                <a:avLst/>
              </a:prstGeom>
            </p:spPr>
            <p:style>
              <a:lnRef idx="1">
                <a:schemeClr val="accent1"/>
              </a:lnRef>
              <a:fillRef idx="0">
                <a:schemeClr val="accent1"/>
              </a:fillRef>
              <a:effectRef idx="0">
                <a:schemeClr val="accent1"/>
              </a:effectRef>
              <a:fontRef idx="minor">
                <a:schemeClr val="tx1"/>
              </a:fontRef>
            </p:style>
          </p:cxnSp>
        </p:grpSp>
        <p:sp>
          <p:nvSpPr>
            <p:cNvPr id="36" name="TextBox 35"/>
            <p:cNvSpPr txBox="1"/>
            <p:nvPr/>
          </p:nvSpPr>
          <p:spPr>
            <a:xfrm>
              <a:off x="3995936" y="2852936"/>
              <a:ext cx="2616616" cy="444630"/>
            </a:xfrm>
            <a:prstGeom prst="rect">
              <a:avLst/>
            </a:prstGeom>
            <a:noFill/>
          </p:spPr>
          <p:txBody>
            <a:bodyPr wrap="square" rtlCol="0">
              <a:spAutoFit/>
            </a:bodyPr>
            <a:lstStyle/>
            <a:p>
              <a:r>
                <a:rPr lang="en-US" dirty="0" err="1" smtClean="0">
                  <a:solidFill>
                    <a:srgbClr val="FF0000"/>
                  </a:solidFill>
                </a:rPr>
                <a:t>Mininet</a:t>
              </a:r>
              <a:r>
                <a:rPr lang="en-US" dirty="0" smtClean="0">
                  <a:solidFill>
                    <a:srgbClr val="FF0000"/>
                  </a:solidFill>
                </a:rPr>
                <a:t> Emulation</a:t>
              </a:r>
              <a:endParaRPr lang="en-US" dirty="0">
                <a:solidFill>
                  <a:srgbClr val="FF0000"/>
                </a:solidFill>
              </a:endParaRPr>
            </a:p>
          </p:txBody>
        </p:sp>
        <p:sp>
          <p:nvSpPr>
            <p:cNvPr id="37" name="TextBox 36"/>
            <p:cNvSpPr txBox="1"/>
            <p:nvPr/>
          </p:nvSpPr>
          <p:spPr>
            <a:xfrm>
              <a:off x="3779912" y="1700808"/>
              <a:ext cx="2451528" cy="444630"/>
            </a:xfrm>
            <a:prstGeom prst="rect">
              <a:avLst/>
            </a:prstGeom>
            <a:noFill/>
          </p:spPr>
          <p:txBody>
            <a:bodyPr wrap="square" rtlCol="0">
              <a:spAutoFit/>
            </a:bodyPr>
            <a:lstStyle/>
            <a:p>
              <a:r>
                <a:rPr lang="en-US" dirty="0" smtClean="0">
                  <a:solidFill>
                    <a:schemeClr val="accent1"/>
                  </a:solidFill>
                </a:rPr>
                <a:t>OS (Linux)</a:t>
              </a:r>
              <a:endParaRPr lang="en-US" dirty="0">
                <a:solidFill>
                  <a:schemeClr val="accent1"/>
                </a:solidFill>
              </a:endParaRPr>
            </a:p>
          </p:txBody>
        </p:sp>
      </p:grpSp>
    </p:spTree>
    <p:extLst>
      <p:ext uri="{BB962C8B-B14F-4D97-AF65-F5344CB8AC3E}">
        <p14:creationId xmlns:p14="http://schemas.microsoft.com/office/powerpoint/2010/main" val="13942694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err="1" smtClean="0"/>
              <a:t>Mininet</a:t>
            </a:r>
            <a:r>
              <a:rPr lang="en-US" noProof="0" dirty="0" smtClean="0"/>
              <a:t>: How does it work?</a:t>
            </a:r>
            <a:endParaRPr lang="en-US" noProof="0" dirty="0"/>
          </a:p>
        </p:txBody>
      </p:sp>
      <p:sp>
        <p:nvSpPr>
          <p:cNvPr id="3" name="Content Placeholder 2"/>
          <p:cNvSpPr>
            <a:spLocks noGrp="1"/>
          </p:cNvSpPr>
          <p:nvPr>
            <p:ph idx="1"/>
          </p:nvPr>
        </p:nvSpPr>
        <p:spPr>
          <a:xfrm>
            <a:off x="457200" y="1600201"/>
            <a:ext cx="3720042" cy="4525963"/>
          </a:xfrm>
        </p:spPr>
        <p:txBody>
          <a:bodyPr>
            <a:normAutofit fontScale="92500" lnSpcReduction="10000"/>
          </a:bodyPr>
          <a:lstStyle/>
          <a:p>
            <a:r>
              <a:rPr lang="en-US" dirty="0" smtClean="0"/>
              <a:t>Each simulated machine can be seen as a Linux machine</a:t>
            </a:r>
            <a:endParaRPr lang="en-US" noProof="0" dirty="0" smtClean="0"/>
          </a:p>
          <a:p>
            <a:pPr lvl="1"/>
            <a:r>
              <a:rPr lang="en-US" noProof="0" dirty="0" smtClean="0"/>
              <a:t>We can run any program on a simulated machine</a:t>
            </a:r>
          </a:p>
          <a:p>
            <a:pPr lvl="2"/>
            <a:r>
              <a:rPr lang="en-US" noProof="0" dirty="0" smtClean="0"/>
              <a:t>shell commands, web browser, …</a:t>
            </a:r>
          </a:p>
          <a:p>
            <a:pPr lvl="1"/>
            <a:r>
              <a:rPr lang="en-US" noProof="0" dirty="0" smtClean="0"/>
              <a:t>Every machine = Linux process</a:t>
            </a:r>
          </a:p>
        </p:txBody>
      </p:sp>
      <p:sp>
        <p:nvSpPr>
          <p:cNvPr id="4" name="Slide Number Placeholder 3"/>
          <p:cNvSpPr>
            <a:spLocks noGrp="1"/>
          </p:cNvSpPr>
          <p:nvPr>
            <p:ph type="sldNum" sz="quarter" idx="12"/>
          </p:nvPr>
        </p:nvSpPr>
        <p:spPr/>
        <p:txBody>
          <a:bodyPr/>
          <a:lstStyle/>
          <a:p>
            <a:fld id="{8AACE20D-E3E6-4C3B-96D7-4C51A388F4F5}" type="slidenum">
              <a:rPr lang="el-GR" smtClean="0"/>
              <a:t>11</a:t>
            </a:fld>
            <a:endParaRPr lang="el-GR"/>
          </a:p>
        </p:txBody>
      </p:sp>
      <p:grpSp>
        <p:nvGrpSpPr>
          <p:cNvPr id="8" name="Group 7"/>
          <p:cNvGrpSpPr/>
          <p:nvPr/>
        </p:nvGrpSpPr>
        <p:grpSpPr>
          <a:xfrm>
            <a:off x="4261978" y="1700808"/>
            <a:ext cx="4630501" cy="4133055"/>
            <a:chOff x="3563888" y="1600201"/>
            <a:chExt cx="5328592" cy="4756151"/>
          </a:xfrm>
        </p:grpSpPr>
        <p:sp>
          <p:nvSpPr>
            <p:cNvPr id="5" name="Rectangle 4"/>
            <p:cNvSpPr/>
            <p:nvPr/>
          </p:nvSpPr>
          <p:spPr>
            <a:xfrm>
              <a:off x="3563888" y="1600201"/>
              <a:ext cx="5328592" cy="475615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3779912" y="2780928"/>
              <a:ext cx="4906888" cy="345638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2"/>
            <a:stretch>
              <a:fillRect/>
            </a:stretch>
          </p:blipFill>
          <p:spPr>
            <a:xfrm>
              <a:off x="5644418" y="4356400"/>
              <a:ext cx="993870" cy="993870"/>
            </a:xfrm>
            <a:prstGeom prst="rect">
              <a:avLst/>
            </a:prstGeom>
          </p:spPr>
        </p:pic>
        <p:pic>
          <p:nvPicPr>
            <p:cNvPr id="11" name="Picture 10"/>
            <p:cNvPicPr>
              <a:picLocks noChangeAspect="1"/>
            </p:cNvPicPr>
            <p:nvPr/>
          </p:nvPicPr>
          <p:blipFill>
            <a:blip r:embed="rId3"/>
            <a:stretch>
              <a:fillRect/>
            </a:stretch>
          </p:blipFill>
          <p:spPr>
            <a:xfrm>
              <a:off x="4128610" y="4402995"/>
              <a:ext cx="900681" cy="900681"/>
            </a:xfrm>
            <a:prstGeom prst="rect">
              <a:avLst/>
            </a:prstGeom>
          </p:spPr>
        </p:pic>
        <p:cxnSp>
          <p:nvCxnSpPr>
            <p:cNvPr id="16" name="Straight Connector 15"/>
            <p:cNvCxnSpPr>
              <a:stCxn id="7" idx="1"/>
              <a:endCxn id="11" idx="3"/>
            </p:cNvCxnSpPr>
            <p:nvPr/>
          </p:nvCxnSpPr>
          <p:spPr>
            <a:xfrm flipH="1">
              <a:off x="5029291" y="4853335"/>
              <a:ext cx="615127"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6638288" y="4797152"/>
              <a:ext cx="886040" cy="0"/>
            </a:xfrm>
            <a:prstGeom prst="line">
              <a:avLst/>
            </a:prstGeom>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3995936" y="2852936"/>
              <a:ext cx="2235504" cy="425012"/>
            </a:xfrm>
            <a:prstGeom prst="rect">
              <a:avLst/>
            </a:prstGeom>
            <a:noFill/>
          </p:spPr>
          <p:txBody>
            <a:bodyPr wrap="square" rtlCol="0">
              <a:spAutoFit/>
            </a:bodyPr>
            <a:lstStyle/>
            <a:p>
              <a:r>
                <a:rPr lang="en-US" dirty="0" err="1" smtClean="0">
                  <a:solidFill>
                    <a:srgbClr val="FF0000"/>
                  </a:solidFill>
                </a:rPr>
                <a:t>Mininet</a:t>
              </a:r>
              <a:r>
                <a:rPr lang="en-US" dirty="0" smtClean="0">
                  <a:solidFill>
                    <a:srgbClr val="FF0000"/>
                  </a:solidFill>
                </a:rPr>
                <a:t> Emulation</a:t>
              </a:r>
              <a:endParaRPr lang="en-US" dirty="0">
                <a:solidFill>
                  <a:srgbClr val="FF0000"/>
                </a:solidFill>
              </a:endParaRPr>
            </a:p>
          </p:txBody>
        </p:sp>
        <p:sp>
          <p:nvSpPr>
            <p:cNvPr id="37" name="TextBox 36"/>
            <p:cNvSpPr txBox="1"/>
            <p:nvPr/>
          </p:nvSpPr>
          <p:spPr>
            <a:xfrm>
              <a:off x="3779912" y="1700808"/>
              <a:ext cx="2451528" cy="425012"/>
            </a:xfrm>
            <a:prstGeom prst="rect">
              <a:avLst/>
            </a:prstGeom>
            <a:noFill/>
          </p:spPr>
          <p:txBody>
            <a:bodyPr wrap="square" rtlCol="0">
              <a:spAutoFit/>
            </a:bodyPr>
            <a:lstStyle/>
            <a:p>
              <a:r>
                <a:rPr lang="en-US" dirty="0" smtClean="0">
                  <a:solidFill>
                    <a:schemeClr val="accent1"/>
                  </a:solidFill>
                </a:rPr>
                <a:t>OS (Linux)</a:t>
              </a:r>
              <a:endParaRPr lang="en-US" dirty="0">
                <a:solidFill>
                  <a:schemeClr val="accent1"/>
                </a:solidFill>
              </a:endParaRPr>
            </a:p>
          </p:txBody>
        </p:sp>
        <p:pic>
          <p:nvPicPr>
            <p:cNvPr id="28" name="Picture 27"/>
            <p:cNvPicPr>
              <a:picLocks noChangeAspect="1"/>
            </p:cNvPicPr>
            <p:nvPr/>
          </p:nvPicPr>
          <p:blipFill>
            <a:blip r:embed="rId4"/>
            <a:stretch>
              <a:fillRect/>
            </a:stretch>
          </p:blipFill>
          <p:spPr>
            <a:xfrm>
              <a:off x="7651576" y="4506980"/>
              <a:ext cx="563335" cy="692710"/>
            </a:xfrm>
            <a:prstGeom prst="rect">
              <a:avLst/>
            </a:prstGeom>
          </p:spPr>
        </p:pic>
        <p:cxnSp>
          <p:nvCxnSpPr>
            <p:cNvPr id="31" name="Straight Arrow Connector 30"/>
            <p:cNvCxnSpPr/>
            <p:nvPr/>
          </p:nvCxnSpPr>
          <p:spPr>
            <a:xfrm>
              <a:off x="4648539" y="3812995"/>
              <a:ext cx="0" cy="742933"/>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33" name="Picture 32"/>
            <p:cNvPicPr>
              <a:picLocks noChangeAspect="1"/>
            </p:cNvPicPr>
            <p:nvPr/>
          </p:nvPicPr>
          <p:blipFill>
            <a:blip r:embed="rId5"/>
            <a:stretch>
              <a:fillRect/>
            </a:stretch>
          </p:blipFill>
          <p:spPr>
            <a:xfrm>
              <a:off x="4352416" y="3655247"/>
              <a:ext cx="592245" cy="510057"/>
            </a:xfrm>
            <a:prstGeom prst="rect">
              <a:avLst/>
            </a:prstGeom>
          </p:spPr>
        </p:pic>
        <p:cxnSp>
          <p:nvCxnSpPr>
            <p:cNvPr id="35" name="Straight Arrow Connector 34"/>
            <p:cNvCxnSpPr/>
            <p:nvPr/>
          </p:nvCxnSpPr>
          <p:spPr>
            <a:xfrm>
              <a:off x="7884368" y="4165304"/>
              <a:ext cx="0" cy="341676"/>
            </a:xfrm>
            <a:prstGeom prst="straightConnector1">
              <a:avLst/>
            </a:prstGeom>
            <a:ln w="57150">
              <a:solidFill>
                <a:schemeClr val="accent3">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7235204" y="3769265"/>
              <a:ext cx="1394251" cy="318759"/>
            </a:xfrm>
            <a:prstGeom prst="rect">
              <a:avLst/>
            </a:prstGeom>
            <a:noFill/>
          </p:spPr>
          <p:txBody>
            <a:bodyPr wrap="square" rtlCol="0">
              <a:spAutoFit/>
            </a:bodyPr>
            <a:lstStyle/>
            <a:p>
              <a:r>
                <a:rPr lang="en-US" sz="1200" dirty="0" smtClean="0"/>
                <a:t>python </a:t>
              </a:r>
              <a:r>
                <a:rPr lang="en-US" sz="1200" dirty="0" err="1" smtClean="0"/>
                <a:t>script.py</a:t>
              </a:r>
              <a:endParaRPr lang="en-US" sz="1200" dirty="0"/>
            </a:p>
          </p:txBody>
        </p:sp>
      </p:grpSp>
    </p:spTree>
    <p:extLst>
      <p:ext uri="{BB962C8B-B14F-4D97-AF65-F5344CB8AC3E}">
        <p14:creationId xmlns:p14="http://schemas.microsoft.com/office/powerpoint/2010/main" val="13187294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9" name="Shape 119"/>
          <p:cNvSpPr txBox="1">
            <a:spLocks noGrp="1"/>
          </p:cNvSpPr>
          <p:nvPr>
            <p:ph type="title"/>
          </p:nvPr>
        </p:nvSpPr>
        <p:spPr>
          <a:xfrm>
            <a:off x="457200" y="274638"/>
            <a:ext cx="8229600" cy="1143000"/>
          </a:xfrm>
          <a:prstGeom prst="rect">
            <a:avLst/>
          </a:prstGeom>
        </p:spPr>
        <p:txBody>
          <a:bodyPr wrap="square" lIns="91425" tIns="91425" rIns="91425" bIns="91425" anchor="b" anchorCtr="0">
            <a:noAutofit/>
          </a:bodyPr>
          <a:lstStyle/>
          <a:p>
            <a:pPr lvl="0" rtl="0">
              <a:spcBef>
                <a:spcPts val="0"/>
              </a:spcBef>
              <a:buNone/>
            </a:pPr>
            <a:r>
              <a:rPr lang="en"/>
              <a:t>Very Simple Network using</a:t>
            </a:r>
          </a:p>
          <a:p>
            <a:pPr lvl="0" rtl="0">
              <a:spcBef>
                <a:spcPts val="0"/>
              </a:spcBef>
              <a:buNone/>
            </a:pPr>
            <a:r>
              <a:rPr lang="en"/>
              <a:t>Lightweight Virtualization</a:t>
            </a:r>
          </a:p>
        </p:txBody>
      </p:sp>
      <p:grpSp>
        <p:nvGrpSpPr>
          <p:cNvPr id="2" name="Group 1"/>
          <p:cNvGrpSpPr/>
          <p:nvPr/>
        </p:nvGrpSpPr>
        <p:grpSpPr>
          <a:xfrm>
            <a:off x="842550" y="1556792"/>
            <a:ext cx="7458900" cy="4668771"/>
            <a:chOff x="265450" y="1424525"/>
            <a:chExt cx="7458900" cy="4668771"/>
          </a:xfrm>
        </p:grpSpPr>
        <p:sp>
          <p:nvSpPr>
            <p:cNvPr id="118" name="Shape 118"/>
            <p:cNvSpPr/>
            <p:nvPr/>
          </p:nvSpPr>
          <p:spPr>
            <a:xfrm>
              <a:off x="265450" y="1424525"/>
              <a:ext cx="7458900" cy="4668771"/>
            </a:xfrm>
            <a:prstGeom prst="rect">
              <a:avLst/>
            </a:prstGeom>
            <a:solidFill>
              <a:srgbClr val="EFEFEF"/>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r>
                <a:rPr lang="en" b="1" dirty="0"/>
                <a:t>Server (or VM!)</a:t>
              </a:r>
            </a:p>
          </p:txBody>
        </p:sp>
        <p:sp>
          <p:nvSpPr>
            <p:cNvPr id="120" name="Shape 120"/>
            <p:cNvSpPr txBox="1"/>
            <p:nvPr/>
          </p:nvSpPr>
          <p:spPr>
            <a:xfrm>
              <a:off x="4880450" y="4900354"/>
              <a:ext cx="2471100" cy="360605"/>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dirty="0" err="1">
                  <a:solidFill>
                    <a:srgbClr val="FFFFFF"/>
                  </a:solidFill>
                  <a:latin typeface="Consolas"/>
                  <a:ea typeface="Consolas"/>
                  <a:cs typeface="Consolas"/>
                  <a:sym typeface="Consolas"/>
                </a:rPr>
                <a:t>ovs-vswitchd</a:t>
              </a:r>
              <a:endParaRPr lang="en" b="1" dirty="0">
                <a:solidFill>
                  <a:srgbClr val="FFFFFF"/>
                </a:solidFill>
                <a:latin typeface="Consolas"/>
                <a:ea typeface="Consolas"/>
                <a:cs typeface="Consolas"/>
                <a:sym typeface="Consolas"/>
              </a:endParaRPr>
            </a:p>
          </p:txBody>
        </p:sp>
        <p:sp>
          <p:nvSpPr>
            <p:cNvPr id="121" name="Shape 121"/>
            <p:cNvSpPr txBox="1"/>
            <p:nvPr/>
          </p:nvSpPr>
          <p:spPr>
            <a:xfrm>
              <a:off x="482675" y="5345688"/>
              <a:ext cx="6995100" cy="675600"/>
            </a:xfrm>
            <a:prstGeom prst="rect">
              <a:avLst/>
            </a:prstGeom>
            <a:solidFill>
              <a:schemeClr val="accent1"/>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rtl="0">
                <a:spcBef>
                  <a:spcPts val="0"/>
                </a:spcBef>
                <a:buNone/>
              </a:pPr>
              <a:r>
                <a:rPr lang="en" b="1">
                  <a:solidFill>
                    <a:srgbClr val="FFFFFF"/>
                  </a:solidFill>
                </a:rPr>
                <a:t>Linux Kernel</a:t>
              </a:r>
            </a:p>
          </p:txBody>
        </p:sp>
        <p:sp>
          <p:nvSpPr>
            <p:cNvPr id="122" name="Shape 122"/>
            <p:cNvSpPr txBox="1"/>
            <p:nvPr/>
          </p:nvSpPr>
          <p:spPr>
            <a:xfrm>
              <a:off x="3183275" y="5400938"/>
              <a:ext cx="4168200" cy="39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l" rtl="0">
                <a:spcBef>
                  <a:spcPts val="0"/>
                </a:spcBef>
                <a:buNone/>
              </a:pPr>
              <a:r>
                <a:rPr lang="en" b="1">
                  <a:solidFill>
                    <a:srgbClr val="FFFFFF"/>
                  </a:solidFill>
                  <a:latin typeface="Consolas"/>
                  <a:ea typeface="Consolas"/>
                  <a:cs typeface="Consolas"/>
                  <a:sym typeface="Consolas"/>
                </a:rPr>
                <a:t>openvswitch</a:t>
              </a:r>
              <a:r>
                <a:rPr lang="en" b="1">
                  <a:solidFill>
                    <a:srgbClr val="FFFFFF"/>
                  </a:solidFill>
                </a:rPr>
                <a:t> kernel module</a:t>
              </a:r>
            </a:p>
          </p:txBody>
        </p:sp>
        <p:grpSp>
          <p:nvGrpSpPr>
            <p:cNvPr id="123" name="Shape 123"/>
            <p:cNvGrpSpPr/>
            <p:nvPr/>
          </p:nvGrpSpPr>
          <p:grpSpPr>
            <a:xfrm>
              <a:off x="482675" y="1574350"/>
              <a:ext cx="3426000" cy="3026100"/>
              <a:chOff x="254075" y="1498150"/>
              <a:chExt cx="3426000" cy="3026100"/>
            </a:xfrm>
          </p:grpSpPr>
          <p:sp>
            <p:nvSpPr>
              <p:cNvPr id="124" name="Shape 124"/>
              <p:cNvSpPr/>
              <p:nvPr/>
            </p:nvSpPr>
            <p:spPr>
              <a:xfrm>
                <a:off x="254075" y="1498150"/>
                <a:ext cx="3426000" cy="3026100"/>
              </a:xfrm>
              <a:prstGeom prst="rect">
                <a:avLst/>
              </a:prstGeom>
              <a:solidFill>
                <a:schemeClr val="lt2"/>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rtl="0">
                  <a:spcBef>
                    <a:spcPts val="0"/>
                  </a:spcBef>
                  <a:buNone/>
                </a:pPr>
                <a:endParaRPr dirty="0">
                  <a:latin typeface="Consolas"/>
                  <a:ea typeface="Consolas"/>
                  <a:cs typeface="Consolas"/>
                  <a:sym typeface="Consolas"/>
                </a:endParaRPr>
              </a:p>
              <a:p>
                <a:pPr lvl="0" algn="l" rtl="0">
                  <a:spcBef>
                    <a:spcPts val="0"/>
                  </a:spcBef>
                  <a:buNone/>
                </a:pPr>
                <a:r>
                  <a:rPr lang="en" b="1" dirty="0"/>
                  <a:t>Network Namespace 1</a:t>
                </a:r>
              </a:p>
            </p:txBody>
          </p:sp>
          <p:sp>
            <p:nvSpPr>
              <p:cNvPr id="125" name="Shape 125"/>
              <p:cNvSpPr txBox="1"/>
              <p:nvPr/>
            </p:nvSpPr>
            <p:spPr>
              <a:xfrm>
                <a:off x="2089150" y="1766150"/>
                <a:ext cx="1453200" cy="39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latin typeface="Consolas"/>
                    <a:ea typeface="Consolas"/>
                    <a:cs typeface="Consolas"/>
                    <a:sym typeface="Consolas"/>
                  </a:rPr>
                  <a:t>firefox</a:t>
                </a:r>
              </a:p>
            </p:txBody>
          </p:sp>
        </p:grpSp>
        <p:sp>
          <p:nvSpPr>
            <p:cNvPr id="126" name="Shape 126"/>
            <p:cNvSpPr txBox="1"/>
            <p:nvPr/>
          </p:nvSpPr>
          <p:spPr>
            <a:xfrm>
              <a:off x="3184441" y="4725804"/>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veth1</a:t>
              </a:r>
            </a:p>
            <a:p>
              <a:pPr lvl="0" algn="ctr" rtl="0">
                <a:spcBef>
                  <a:spcPts val="0"/>
                </a:spcBef>
                <a:buNone/>
              </a:pPr>
              <a:endParaRPr b="1">
                <a:solidFill>
                  <a:srgbClr val="FFFFFF"/>
                </a:solidFill>
              </a:endParaRPr>
            </a:p>
          </p:txBody>
        </p:sp>
        <p:sp>
          <p:nvSpPr>
            <p:cNvPr id="127" name="Shape 127"/>
            <p:cNvSpPr txBox="1"/>
            <p:nvPr/>
          </p:nvSpPr>
          <p:spPr>
            <a:xfrm>
              <a:off x="4082679" y="4200358"/>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sp>
          <p:nvSpPr>
            <p:cNvPr id="128" name="Shape 128"/>
            <p:cNvSpPr txBox="1"/>
            <p:nvPr/>
          </p:nvSpPr>
          <p:spPr>
            <a:xfrm>
              <a:off x="4081975" y="4721188"/>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veth2</a:t>
              </a:r>
            </a:p>
            <a:p>
              <a:pPr lvl="0" algn="ctr" rtl="0">
                <a:spcBef>
                  <a:spcPts val="0"/>
                </a:spcBef>
                <a:buNone/>
              </a:pPr>
              <a:endParaRPr b="1">
                <a:solidFill>
                  <a:srgbClr val="FFFFFF"/>
                </a:solidFill>
              </a:endParaRPr>
            </a:p>
          </p:txBody>
        </p:sp>
        <p:grpSp>
          <p:nvGrpSpPr>
            <p:cNvPr id="129" name="Shape 129"/>
            <p:cNvGrpSpPr/>
            <p:nvPr/>
          </p:nvGrpSpPr>
          <p:grpSpPr>
            <a:xfrm>
              <a:off x="4081975" y="1574350"/>
              <a:ext cx="3426000" cy="3026100"/>
              <a:chOff x="254075" y="1498150"/>
              <a:chExt cx="3426000" cy="3026100"/>
            </a:xfrm>
          </p:grpSpPr>
          <p:sp>
            <p:nvSpPr>
              <p:cNvPr id="130" name="Shape 130"/>
              <p:cNvSpPr/>
              <p:nvPr/>
            </p:nvSpPr>
            <p:spPr>
              <a:xfrm>
                <a:off x="254075" y="1498150"/>
                <a:ext cx="3426000" cy="3026100"/>
              </a:xfrm>
              <a:prstGeom prst="rect">
                <a:avLst/>
              </a:prstGeom>
              <a:solidFill>
                <a:schemeClr val="lt2"/>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a:latin typeface="Consolas"/>
                  <a:ea typeface="Consolas"/>
                  <a:cs typeface="Consolas"/>
                  <a:sym typeface="Consolas"/>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algn="r" rtl="0">
                  <a:spcBef>
                    <a:spcPts val="0"/>
                  </a:spcBef>
                  <a:buNone/>
                </a:pPr>
                <a:r>
                  <a:rPr lang="en" b="1"/>
                  <a:t>Network Namespace 2</a:t>
                </a:r>
              </a:p>
            </p:txBody>
          </p:sp>
          <p:sp>
            <p:nvSpPr>
              <p:cNvPr id="131" name="Shape 131"/>
              <p:cNvSpPr txBox="1"/>
              <p:nvPr/>
            </p:nvSpPr>
            <p:spPr>
              <a:xfrm>
                <a:off x="2089150" y="1766150"/>
                <a:ext cx="1453200" cy="39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latin typeface="Consolas"/>
                    <a:ea typeface="Consolas"/>
                    <a:cs typeface="Consolas"/>
                    <a:sym typeface="Consolas"/>
                  </a:rPr>
                  <a:t>httpd</a:t>
                </a:r>
              </a:p>
            </p:txBody>
          </p:sp>
        </p:grpSp>
        <p:sp>
          <p:nvSpPr>
            <p:cNvPr id="132" name="Shape 132"/>
            <p:cNvSpPr txBox="1"/>
            <p:nvPr/>
          </p:nvSpPr>
          <p:spPr>
            <a:xfrm>
              <a:off x="4082687" y="4201033"/>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cxnSp>
          <p:nvCxnSpPr>
            <p:cNvPr id="133" name="Shape 133"/>
            <p:cNvCxnSpPr>
              <a:stCxn id="126" idx="0"/>
              <a:endCxn id="126" idx="0"/>
            </p:cNvCxnSpPr>
            <p:nvPr/>
          </p:nvCxnSpPr>
          <p:spPr>
            <a:xfrm>
              <a:off x="3547891" y="4725804"/>
              <a:ext cx="0" cy="0"/>
            </a:xfrm>
            <a:prstGeom prst="straightConnector1">
              <a:avLst/>
            </a:prstGeom>
            <a:noFill/>
            <a:ln w="19050" cap="flat" cmpd="sng">
              <a:solidFill>
                <a:schemeClr val="dk2"/>
              </a:solidFill>
              <a:prstDash val="solid"/>
              <a:round/>
              <a:headEnd type="none" w="lg" len="lg"/>
              <a:tailEnd type="none" w="lg" len="lg"/>
            </a:ln>
          </p:spPr>
        </p:cxnSp>
        <p:cxnSp>
          <p:nvCxnSpPr>
            <p:cNvPr id="134" name="Shape 134"/>
            <p:cNvCxnSpPr>
              <a:stCxn id="132" idx="2"/>
              <a:endCxn id="132" idx="2"/>
            </p:cNvCxnSpPr>
            <p:nvPr/>
          </p:nvCxnSpPr>
          <p:spPr>
            <a:xfrm>
              <a:off x="4446137" y="4592833"/>
              <a:ext cx="0" cy="0"/>
            </a:xfrm>
            <a:prstGeom prst="straightConnector1">
              <a:avLst/>
            </a:prstGeom>
            <a:noFill/>
            <a:ln w="19050" cap="flat" cmpd="sng">
              <a:solidFill>
                <a:schemeClr val="dk2"/>
              </a:solidFill>
              <a:prstDash val="solid"/>
              <a:round/>
              <a:headEnd type="none" w="lg" len="lg"/>
              <a:tailEnd type="none" w="lg" len="lg"/>
            </a:ln>
          </p:spPr>
        </p:cxnSp>
        <p:cxnSp>
          <p:nvCxnSpPr>
            <p:cNvPr id="135" name="Shape 135"/>
            <p:cNvCxnSpPr>
              <a:stCxn id="132" idx="2"/>
              <a:endCxn id="132" idx="2"/>
            </p:cNvCxnSpPr>
            <p:nvPr/>
          </p:nvCxnSpPr>
          <p:spPr>
            <a:xfrm>
              <a:off x="4446137" y="4592833"/>
              <a:ext cx="0" cy="0"/>
            </a:xfrm>
            <a:prstGeom prst="straightConnector1">
              <a:avLst/>
            </a:prstGeom>
            <a:noFill/>
            <a:ln w="19050" cap="flat" cmpd="sng">
              <a:solidFill>
                <a:schemeClr val="dk2"/>
              </a:solidFill>
              <a:prstDash val="solid"/>
              <a:round/>
              <a:headEnd type="none" w="lg" len="lg"/>
              <a:tailEnd type="none" w="lg" len="lg"/>
            </a:ln>
          </p:spPr>
        </p:cxnSp>
        <p:cxnSp>
          <p:nvCxnSpPr>
            <p:cNvPr id="136" name="Shape 136"/>
            <p:cNvCxnSpPr>
              <a:stCxn id="132" idx="2"/>
              <a:endCxn id="128" idx="0"/>
            </p:cNvCxnSpPr>
            <p:nvPr/>
          </p:nvCxnSpPr>
          <p:spPr>
            <a:xfrm flipH="1">
              <a:off x="4445537" y="4592833"/>
              <a:ext cx="600" cy="128400"/>
            </a:xfrm>
            <a:prstGeom prst="straightConnector1">
              <a:avLst/>
            </a:prstGeom>
            <a:noFill/>
            <a:ln w="38100" cap="flat" cmpd="sng">
              <a:solidFill>
                <a:schemeClr val="dk2"/>
              </a:solidFill>
              <a:prstDash val="solid"/>
              <a:round/>
              <a:headEnd type="none" w="lg" len="lg"/>
              <a:tailEnd type="none" w="lg" len="lg"/>
            </a:ln>
          </p:spPr>
        </p:cxnSp>
        <p:cxnSp>
          <p:nvCxnSpPr>
            <p:cNvPr id="137" name="Shape 137"/>
            <p:cNvCxnSpPr>
              <a:endCxn id="126" idx="0"/>
            </p:cNvCxnSpPr>
            <p:nvPr/>
          </p:nvCxnSpPr>
          <p:spPr>
            <a:xfrm>
              <a:off x="3547891" y="4422504"/>
              <a:ext cx="0" cy="303300"/>
            </a:xfrm>
            <a:prstGeom prst="straightConnector1">
              <a:avLst/>
            </a:prstGeom>
            <a:noFill/>
            <a:ln w="38100" cap="flat" cmpd="sng">
              <a:solidFill>
                <a:schemeClr val="dk2"/>
              </a:solidFill>
              <a:prstDash val="solid"/>
              <a:round/>
              <a:headEnd type="none" w="lg" len="lg"/>
              <a:tailEnd type="none" w="lg" len="lg"/>
            </a:ln>
          </p:spPr>
        </p:cxnSp>
        <p:sp>
          <p:nvSpPr>
            <p:cNvPr id="138" name="Shape 138"/>
            <p:cNvSpPr txBox="1"/>
            <p:nvPr/>
          </p:nvSpPr>
          <p:spPr>
            <a:xfrm>
              <a:off x="3173087" y="4201033"/>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sp>
          <p:nvSpPr>
            <p:cNvPr id="139" name="Shape 139"/>
            <p:cNvSpPr txBox="1"/>
            <p:nvPr/>
          </p:nvSpPr>
          <p:spPr>
            <a:xfrm>
              <a:off x="3042463" y="3819300"/>
              <a:ext cx="974400" cy="328200"/>
            </a:xfrm>
            <a:prstGeom prst="rect">
              <a:avLst/>
            </a:prstGeom>
            <a:noFill/>
            <a:ln>
              <a:noFill/>
            </a:ln>
          </p:spPr>
          <p:txBody>
            <a:bodyPr wrap="square" lIns="91425" tIns="91425" rIns="91425" bIns="91425" anchor="t" anchorCtr="0">
              <a:noAutofit/>
            </a:bodyPr>
            <a:lstStyle/>
            <a:p>
              <a:pPr lvl="0" rtl="0">
                <a:spcBef>
                  <a:spcPts val="0"/>
                </a:spcBef>
                <a:buNone/>
              </a:pPr>
              <a:r>
                <a:rPr lang="en"/>
                <a:t>10.0.0.1</a:t>
              </a:r>
            </a:p>
          </p:txBody>
        </p:sp>
        <p:sp>
          <p:nvSpPr>
            <p:cNvPr id="140" name="Shape 140"/>
            <p:cNvSpPr txBox="1"/>
            <p:nvPr/>
          </p:nvSpPr>
          <p:spPr>
            <a:xfrm>
              <a:off x="4029600" y="3819300"/>
              <a:ext cx="974400" cy="328200"/>
            </a:xfrm>
            <a:prstGeom prst="rect">
              <a:avLst/>
            </a:prstGeom>
            <a:noFill/>
            <a:ln>
              <a:noFill/>
            </a:ln>
          </p:spPr>
          <p:txBody>
            <a:bodyPr wrap="square" lIns="91425" tIns="91425" rIns="91425" bIns="91425" anchor="t" anchorCtr="0">
              <a:noAutofit/>
            </a:bodyPr>
            <a:lstStyle/>
            <a:p>
              <a:pPr lvl="0" rtl="0">
                <a:spcBef>
                  <a:spcPts val="0"/>
                </a:spcBef>
                <a:buNone/>
              </a:pPr>
              <a:r>
                <a:rPr lang="en"/>
                <a:t>10.0.0.2</a:t>
              </a:r>
            </a:p>
          </p:txBody>
        </p:sp>
      </p:grpSp>
      <p:sp>
        <p:nvSpPr>
          <p:cNvPr id="3" name="TextBox 2"/>
          <p:cNvSpPr txBox="1"/>
          <p:nvPr/>
        </p:nvSpPr>
        <p:spPr>
          <a:xfrm>
            <a:off x="5724128" y="6465503"/>
            <a:ext cx="3201004" cy="369332"/>
          </a:xfrm>
          <a:prstGeom prst="rect">
            <a:avLst/>
          </a:prstGeom>
          <a:noFill/>
        </p:spPr>
        <p:txBody>
          <a:bodyPr wrap="none" rtlCol="0">
            <a:spAutoFit/>
          </a:bodyPr>
          <a:lstStyle/>
          <a:p>
            <a:r>
              <a:rPr lang="en-US" dirty="0" smtClean="0"/>
              <a:t>Credits: SIGCOMM 2014 tutorial</a:t>
            </a:r>
            <a:endParaRPr lang="en-US" dirty="0"/>
          </a:p>
        </p:txBody>
      </p:sp>
    </p:spTree>
    <p:extLst>
      <p:ext uri="{BB962C8B-B14F-4D97-AF65-F5344CB8AC3E}">
        <p14:creationId xmlns:p14="http://schemas.microsoft.com/office/powerpoint/2010/main" val="18546200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6" name="Shape 146"/>
          <p:cNvSpPr txBox="1">
            <a:spLocks noGrp="1"/>
          </p:cNvSpPr>
          <p:nvPr>
            <p:ph type="title"/>
          </p:nvPr>
        </p:nvSpPr>
        <p:spPr>
          <a:xfrm>
            <a:off x="457200" y="274638"/>
            <a:ext cx="8229600" cy="1143000"/>
          </a:xfrm>
          <a:prstGeom prst="rect">
            <a:avLst/>
          </a:prstGeom>
        </p:spPr>
        <p:txBody>
          <a:bodyPr wrap="square" lIns="91425" tIns="91425" rIns="91425" bIns="91425" anchor="b" anchorCtr="0">
            <a:noAutofit/>
          </a:bodyPr>
          <a:lstStyle/>
          <a:p>
            <a:pPr lvl="0" rtl="0">
              <a:spcBef>
                <a:spcPts val="0"/>
              </a:spcBef>
              <a:buNone/>
            </a:pPr>
            <a:r>
              <a:rPr lang="en"/>
              <a:t>Mechanism: Network Namespaces and Virtual Ethernet Pairs</a:t>
            </a:r>
          </a:p>
        </p:txBody>
      </p:sp>
      <p:grpSp>
        <p:nvGrpSpPr>
          <p:cNvPr id="2" name="Group 1"/>
          <p:cNvGrpSpPr/>
          <p:nvPr/>
        </p:nvGrpSpPr>
        <p:grpSpPr>
          <a:xfrm>
            <a:off x="842550" y="1340768"/>
            <a:ext cx="7458900" cy="5133000"/>
            <a:chOff x="265450" y="1318275"/>
            <a:chExt cx="7458900" cy="5133000"/>
          </a:xfrm>
        </p:grpSpPr>
        <p:sp>
          <p:nvSpPr>
            <p:cNvPr id="145" name="Shape 145"/>
            <p:cNvSpPr/>
            <p:nvPr/>
          </p:nvSpPr>
          <p:spPr>
            <a:xfrm>
              <a:off x="265450" y="1318275"/>
              <a:ext cx="7458900" cy="5133000"/>
            </a:xfrm>
            <a:prstGeom prst="rect">
              <a:avLst/>
            </a:prstGeom>
            <a:solidFill>
              <a:srgbClr val="EFEFEF"/>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rtl="0">
                <a:spcBef>
                  <a:spcPts val="0"/>
                </a:spcBef>
                <a:buNone/>
              </a:pPr>
              <a:endParaRPr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endParaRPr b="1" dirty="0"/>
            </a:p>
            <a:p>
              <a:pPr lvl="0" algn="l" rtl="0">
                <a:spcBef>
                  <a:spcPts val="0"/>
                </a:spcBef>
                <a:buNone/>
              </a:pPr>
              <a:r>
                <a:rPr lang="en" b="1" dirty="0" smtClean="0"/>
                <a:t>Root </a:t>
              </a:r>
              <a:r>
                <a:rPr lang="en" b="1" dirty="0"/>
                <a:t>Namespace</a:t>
              </a:r>
            </a:p>
          </p:txBody>
        </p:sp>
        <p:grpSp>
          <p:nvGrpSpPr>
            <p:cNvPr id="147" name="Shape 147"/>
            <p:cNvGrpSpPr/>
            <p:nvPr/>
          </p:nvGrpSpPr>
          <p:grpSpPr>
            <a:xfrm>
              <a:off x="482675" y="1574350"/>
              <a:ext cx="3426000" cy="3026100"/>
              <a:chOff x="254075" y="1498150"/>
              <a:chExt cx="3426000" cy="3026100"/>
            </a:xfrm>
          </p:grpSpPr>
          <p:sp>
            <p:nvSpPr>
              <p:cNvPr id="148" name="Shape 148"/>
              <p:cNvSpPr/>
              <p:nvPr/>
            </p:nvSpPr>
            <p:spPr>
              <a:xfrm>
                <a:off x="254075" y="1498150"/>
                <a:ext cx="3426000" cy="3026100"/>
              </a:xfrm>
              <a:prstGeom prst="rect">
                <a:avLst/>
              </a:prstGeom>
              <a:solidFill>
                <a:schemeClr val="lt2"/>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rtl="0">
                  <a:spcBef>
                    <a:spcPts val="0"/>
                  </a:spcBef>
                  <a:buNone/>
                </a:pPr>
                <a:endParaRPr>
                  <a:latin typeface="Consolas"/>
                  <a:ea typeface="Consolas"/>
                  <a:cs typeface="Consolas"/>
                  <a:sym typeface="Consolas"/>
                </a:endParaRPr>
              </a:p>
              <a:p>
                <a:pPr lvl="0" algn="l" rtl="0">
                  <a:spcBef>
                    <a:spcPts val="0"/>
                  </a:spcBef>
                  <a:buNone/>
                </a:pPr>
                <a:r>
                  <a:rPr lang="en" b="1"/>
                  <a:t>Network Namespace 1</a:t>
                </a:r>
              </a:p>
            </p:txBody>
          </p:sp>
          <p:sp>
            <p:nvSpPr>
              <p:cNvPr id="149" name="Shape 149"/>
              <p:cNvSpPr txBox="1"/>
              <p:nvPr/>
            </p:nvSpPr>
            <p:spPr>
              <a:xfrm>
                <a:off x="2089150" y="1766150"/>
                <a:ext cx="1453200" cy="39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latin typeface="Consolas"/>
                    <a:ea typeface="Consolas"/>
                    <a:cs typeface="Consolas"/>
                    <a:sym typeface="Consolas"/>
                  </a:rPr>
                  <a:t>firefox</a:t>
                </a:r>
              </a:p>
            </p:txBody>
          </p:sp>
        </p:grpSp>
        <p:sp>
          <p:nvSpPr>
            <p:cNvPr id="150" name="Shape 150"/>
            <p:cNvSpPr txBox="1"/>
            <p:nvPr/>
          </p:nvSpPr>
          <p:spPr>
            <a:xfrm>
              <a:off x="3184441" y="5259204"/>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veth1</a:t>
              </a:r>
            </a:p>
            <a:p>
              <a:pPr lvl="0" algn="ctr" rtl="0">
                <a:spcBef>
                  <a:spcPts val="0"/>
                </a:spcBef>
                <a:buNone/>
              </a:pPr>
              <a:endParaRPr b="1">
                <a:solidFill>
                  <a:srgbClr val="FFFFFF"/>
                </a:solidFill>
              </a:endParaRPr>
            </a:p>
          </p:txBody>
        </p:sp>
        <p:sp>
          <p:nvSpPr>
            <p:cNvPr id="151" name="Shape 151"/>
            <p:cNvSpPr txBox="1"/>
            <p:nvPr/>
          </p:nvSpPr>
          <p:spPr>
            <a:xfrm>
              <a:off x="4082679" y="4200358"/>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sp>
          <p:nvSpPr>
            <p:cNvPr id="152" name="Shape 152"/>
            <p:cNvSpPr txBox="1"/>
            <p:nvPr/>
          </p:nvSpPr>
          <p:spPr>
            <a:xfrm>
              <a:off x="4081975" y="5254588"/>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veth2</a:t>
              </a:r>
            </a:p>
            <a:p>
              <a:pPr lvl="0" algn="ctr" rtl="0">
                <a:spcBef>
                  <a:spcPts val="0"/>
                </a:spcBef>
                <a:buNone/>
              </a:pPr>
              <a:endParaRPr b="1">
                <a:solidFill>
                  <a:srgbClr val="FFFFFF"/>
                </a:solidFill>
              </a:endParaRPr>
            </a:p>
          </p:txBody>
        </p:sp>
        <p:sp>
          <p:nvSpPr>
            <p:cNvPr id="153" name="Shape 153"/>
            <p:cNvSpPr/>
            <p:nvPr/>
          </p:nvSpPr>
          <p:spPr>
            <a:xfrm>
              <a:off x="4081975" y="1574350"/>
              <a:ext cx="3426000" cy="3026100"/>
            </a:xfrm>
            <a:prstGeom prst="rect">
              <a:avLst/>
            </a:prstGeom>
            <a:solidFill>
              <a:schemeClr val="lt2"/>
            </a:solidFill>
            <a:ln w="19050" cap="flat" cmpd="sng">
              <a:solidFill>
                <a:schemeClr val="dk2"/>
              </a:solidFill>
              <a:prstDash val="solid"/>
              <a:round/>
              <a:headEnd type="none" w="med" len="med"/>
              <a:tailEnd type="none" w="med" len="med"/>
            </a:ln>
          </p:spPr>
          <p:txBody>
            <a:bodyPr wrap="square" lIns="91425" tIns="91425" rIns="91425" bIns="91425" anchor="ctr" anchorCtr="0">
              <a:noAutofit/>
            </a:bodyPr>
            <a:lstStyle/>
            <a:p>
              <a:pPr lvl="0" rtl="0">
                <a:spcBef>
                  <a:spcPts val="0"/>
                </a:spcBef>
                <a:buNone/>
              </a:pPr>
              <a:endParaRPr>
                <a:latin typeface="Consolas"/>
                <a:ea typeface="Consolas"/>
                <a:cs typeface="Consolas"/>
                <a:sym typeface="Consolas"/>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rtl="0">
                <a:spcBef>
                  <a:spcPts val="0"/>
                </a:spcBef>
                <a:buNone/>
              </a:pPr>
              <a:endParaRPr/>
            </a:p>
            <a:p>
              <a:pPr lvl="0" algn="r" rtl="0">
                <a:spcBef>
                  <a:spcPts val="0"/>
                </a:spcBef>
                <a:buNone/>
              </a:pPr>
              <a:r>
                <a:rPr lang="en" b="1"/>
                <a:t>Network Namespace 2</a:t>
              </a:r>
            </a:p>
          </p:txBody>
        </p:sp>
        <p:sp>
          <p:nvSpPr>
            <p:cNvPr id="154" name="Shape 154"/>
            <p:cNvSpPr txBox="1"/>
            <p:nvPr/>
          </p:nvSpPr>
          <p:spPr>
            <a:xfrm>
              <a:off x="5917050" y="1842350"/>
              <a:ext cx="1453200" cy="39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latin typeface="Consolas"/>
                  <a:ea typeface="Consolas"/>
                  <a:cs typeface="Consolas"/>
                  <a:sym typeface="Consolas"/>
                </a:rPr>
                <a:t>httpd</a:t>
              </a:r>
            </a:p>
          </p:txBody>
        </p:sp>
        <p:sp>
          <p:nvSpPr>
            <p:cNvPr id="155" name="Shape 155"/>
            <p:cNvSpPr txBox="1"/>
            <p:nvPr/>
          </p:nvSpPr>
          <p:spPr>
            <a:xfrm>
              <a:off x="4082687" y="4201033"/>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cxnSp>
          <p:nvCxnSpPr>
            <p:cNvPr id="156" name="Shape 156"/>
            <p:cNvCxnSpPr>
              <a:stCxn id="150" idx="0"/>
              <a:endCxn id="150" idx="0"/>
            </p:cNvCxnSpPr>
            <p:nvPr/>
          </p:nvCxnSpPr>
          <p:spPr>
            <a:xfrm>
              <a:off x="3547891" y="5259204"/>
              <a:ext cx="0" cy="0"/>
            </a:xfrm>
            <a:prstGeom prst="straightConnector1">
              <a:avLst/>
            </a:prstGeom>
            <a:noFill/>
            <a:ln w="19050" cap="flat" cmpd="sng">
              <a:solidFill>
                <a:schemeClr val="dk2"/>
              </a:solidFill>
              <a:prstDash val="solid"/>
              <a:round/>
              <a:headEnd type="none" w="lg" len="lg"/>
              <a:tailEnd type="none" w="lg" len="lg"/>
            </a:ln>
          </p:spPr>
        </p:cxnSp>
        <p:cxnSp>
          <p:nvCxnSpPr>
            <p:cNvPr id="157" name="Shape 157"/>
            <p:cNvCxnSpPr>
              <a:stCxn id="155" idx="2"/>
              <a:endCxn id="155" idx="2"/>
            </p:cNvCxnSpPr>
            <p:nvPr/>
          </p:nvCxnSpPr>
          <p:spPr>
            <a:xfrm>
              <a:off x="4446137" y="4592833"/>
              <a:ext cx="0" cy="0"/>
            </a:xfrm>
            <a:prstGeom prst="straightConnector1">
              <a:avLst/>
            </a:prstGeom>
            <a:noFill/>
            <a:ln w="19050" cap="flat" cmpd="sng">
              <a:solidFill>
                <a:schemeClr val="dk2"/>
              </a:solidFill>
              <a:prstDash val="solid"/>
              <a:round/>
              <a:headEnd type="none" w="lg" len="lg"/>
              <a:tailEnd type="none" w="lg" len="lg"/>
            </a:ln>
          </p:spPr>
        </p:cxnSp>
        <p:cxnSp>
          <p:nvCxnSpPr>
            <p:cNvPr id="158" name="Shape 158"/>
            <p:cNvCxnSpPr>
              <a:stCxn id="155" idx="2"/>
              <a:endCxn id="155" idx="2"/>
            </p:cNvCxnSpPr>
            <p:nvPr/>
          </p:nvCxnSpPr>
          <p:spPr>
            <a:xfrm>
              <a:off x="4446137" y="4592833"/>
              <a:ext cx="0" cy="0"/>
            </a:xfrm>
            <a:prstGeom prst="straightConnector1">
              <a:avLst/>
            </a:prstGeom>
            <a:noFill/>
            <a:ln w="19050" cap="flat" cmpd="sng">
              <a:solidFill>
                <a:schemeClr val="dk2"/>
              </a:solidFill>
              <a:prstDash val="solid"/>
              <a:round/>
              <a:headEnd type="none" w="lg" len="lg"/>
              <a:tailEnd type="none" w="lg" len="lg"/>
            </a:ln>
          </p:spPr>
        </p:cxnSp>
        <p:cxnSp>
          <p:nvCxnSpPr>
            <p:cNvPr id="159" name="Shape 159"/>
            <p:cNvCxnSpPr>
              <a:stCxn id="155" idx="2"/>
              <a:endCxn id="152" idx="0"/>
            </p:cNvCxnSpPr>
            <p:nvPr/>
          </p:nvCxnSpPr>
          <p:spPr>
            <a:xfrm flipH="1">
              <a:off x="4445537" y="4592833"/>
              <a:ext cx="600" cy="661800"/>
            </a:xfrm>
            <a:prstGeom prst="straightConnector1">
              <a:avLst/>
            </a:prstGeom>
            <a:noFill/>
            <a:ln w="38100" cap="flat" cmpd="sng">
              <a:solidFill>
                <a:schemeClr val="dk2"/>
              </a:solidFill>
              <a:prstDash val="solid"/>
              <a:round/>
              <a:headEnd type="none" w="lg" len="lg"/>
              <a:tailEnd type="none" w="lg" len="lg"/>
            </a:ln>
          </p:spPr>
        </p:cxnSp>
        <p:cxnSp>
          <p:nvCxnSpPr>
            <p:cNvPr id="160" name="Shape 160"/>
            <p:cNvCxnSpPr>
              <a:endCxn id="150" idx="0"/>
            </p:cNvCxnSpPr>
            <p:nvPr/>
          </p:nvCxnSpPr>
          <p:spPr>
            <a:xfrm>
              <a:off x="3547891" y="4308504"/>
              <a:ext cx="0" cy="950700"/>
            </a:xfrm>
            <a:prstGeom prst="straightConnector1">
              <a:avLst/>
            </a:prstGeom>
            <a:noFill/>
            <a:ln w="38100" cap="flat" cmpd="sng">
              <a:solidFill>
                <a:schemeClr val="dk2"/>
              </a:solidFill>
              <a:prstDash val="solid"/>
              <a:round/>
              <a:headEnd type="none" w="lg" len="lg"/>
              <a:tailEnd type="none" w="lg" len="lg"/>
            </a:ln>
          </p:spPr>
        </p:cxnSp>
        <p:sp>
          <p:nvSpPr>
            <p:cNvPr id="161" name="Shape 161"/>
            <p:cNvSpPr txBox="1"/>
            <p:nvPr/>
          </p:nvSpPr>
          <p:spPr>
            <a:xfrm>
              <a:off x="3173087" y="4201033"/>
              <a:ext cx="726900" cy="391800"/>
            </a:xfrm>
            <a:prstGeom prst="rect">
              <a:avLst/>
            </a:prstGeom>
            <a:solidFill>
              <a:schemeClr val="dk2"/>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eth0</a:t>
              </a:r>
            </a:p>
            <a:p>
              <a:pPr lvl="0" algn="ctr" rtl="0">
                <a:spcBef>
                  <a:spcPts val="0"/>
                </a:spcBef>
                <a:buNone/>
              </a:pPr>
              <a:endParaRPr b="1">
                <a:solidFill>
                  <a:srgbClr val="FFFFFF"/>
                </a:solidFill>
              </a:endParaRPr>
            </a:p>
          </p:txBody>
        </p:sp>
        <p:sp>
          <p:nvSpPr>
            <p:cNvPr id="162" name="Shape 162"/>
            <p:cNvSpPr txBox="1"/>
            <p:nvPr/>
          </p:nvSpPr>
          <p:spPr>
            <a:xfrm>
              <a:off x="3330250" y="5722600"/>
              <a:ext cx="1329300" cy="661800"/>
            </a:xfrm>
            <a:prstGeom prst="rect">
              <a:avLst/>
            </a:prstGeom>
            <a:solidFill>
              <a:schemeClr val="accent5"/>
            </a:solidFill>
            <a:ln w="19050" cap="flat" cmpd="sng">
              <a:solidFill>
                <a:srgbClr val="000000"/>
              </a:solidFill>
              <a:prstDash val="solid"/>
              <a:round/>
              <a:headEnd type="none" w="med" len="med"/>
              <a:tailEnd type="none" w="med" len="med"/>
            </a:ln>
          </p:spPr>
          <p:txBody>
            <a:bodyPr wrap="square" lIns="91425" tIns="91425" rIns="91425" bIns="91425" anchor="t" anchorCtr="0">
              <a:noAutofit/>
            </a:bodyPr>
            <a:lstStyle/>
            <a:p>
              <a:pPr lvl="0" algn="ctr" rtl="0">
                <a:spcBef>
                  <a:spcPts val="0"/>
                </a:spcBef>
                <a:buNone/>
              </a:pPr>
              <a:r>
                <a:rPr lang="en" b="1">
                  <a:solidFill>
                    <a:srgbClr val="FFFFFF"/>
                  </a:solidFill>
                </a:rPr>
                <a:t>Software Switch</a:t>
              </a:r>
            </a:p>
          </p:txBody>
        </p:sp>
        <p:sp>
          <p:nvSpPr>
            <p:cNvPr id="163" name="Shape 163"/>
            <p:cNvSpPr txBox="1"/>
            <p:nvPr/>
          </p:nvSpPr>
          <p:spPr>
            <a:xfrm>
              <a:off x="4900875" y="4722025"/>
              <a:ext cx="2478900" cy="483900"/>
            </a:xfrm>
            <a:prstGeom prst="rect">
              <a:avLst/>
            </a:prstGeom>
            <a:noFill/>
            <a:ln>
              <a:noFill/>
            </a:ln>
          </p:spPr>
          <p:txBody>
            <a:bodyPr wrap="square" lIns="91425" tIns="91425" rIns="91425" bIns="91425" anchor="t" anchorCtr="0">
              <a:noAutofit/>
            </a:bodyPr>
            <a:lstStyle/>
            <a:p>
              <a:pPr lvl="0">
                <a:spcBef>
                  <a:spcPts val="0"/>
                </a:spcBef>
                <a:buNone/>
              </a:pPr>
              <a:r>
                <a:rPr lang="en" b="1" i="1"/>
                <a:t>virtual Ethernet pairs</a:t>
              </a:r>
            </a:p>
          </p:txBody>
        </p:sp>
        <p:sp>
          <p:nvSpPr>
            <p:cNvPr id="164" name="Shape 164"/>
            <p:cNvSpPr txBox="1"/>
            <p:nvPr/>
          </p:nvSpPr>
          <p:spPr>
            <a:xfrm>
              <a:off x="3020500" y="3819300"/>
              <a:ext cx="974400" cy="328200"/>
            </a:xfrm>
            <a:prstGeom prst="rect">
              <a:avLst/>
            </a:prstGeom>
            <a:noFill/>
            <a:ln>
              <a:noFill/>
            </a:ln>
          </p:spPr>
          <p:txBody>
            <a:bodyPr wrap="square" lIns="91425" tIns="91425" rIns="91425" bIns="91425" anchor="t" anchorCtr="0">
              <a:noAutofit/>
            </a:bodyPr>
            <a:lstStyle/>
            <a:p>
              <a:pPr lvl="0" rtl="0">
                <a:spcBef>
                  <a:spcPts val="0"/>
                </a:spcBef>
                <a:buNone/>
              </a:pPr>
              <a:r>
                <a:rPr lang="en"/>
                <a:t>10.0.0.1</a:t>
              </a:r>
            </a:p>
          </p:txBody>
        </p:sp>
        <p:sp>
          <p:nvSpPr>
            <p:cNvPr id="165" name="Shape 165"/>
            <p:cNvSpPr txBox="1"/>
            <p:nvPr/>
          </p:nvSpPr>
          <p:spPr>
            <a:xfrm>
              <a:off x="4029600" y="3819300"/>
              <a:ext cx="974400" cy="328200"/>
            </a:xfrm>
            <a:prstGeom prst="rect">
              <a:avLst/>
            </a:prstGeom>
            <a:noFill/>
            <a:ln>
              <a:noFill/>
            </a:ln>
          </p:spPr>
          <p:txBody>
            <a:bodyPr wrap="square" lIns="91425" tIns="91425" rIns="91425" bIns="91425" anchor="t" anchorCtr="0">
              <a:noAutofit/>
            </a:bodyPr>
            <a:lstStyle/>
            <a:p>
              <a:pPr lvl="0" rtl="0">
                <a:spcBef>
                  <a:spcPts val="0"/>
                </a:spcBef>
                <a:buNone/>
              </a:pPr>
              <a:r>
                <a:rPr lang="en"/>
                <a:t>10.0.0.2</a:t>
              </a:r>
            </a:p>
          </p:txBody>
        </p:sp>
      </p:grpSp>
      <p:sp>
        <p:nvSpPr>
          <p:cNvPr id="24" name="TextBox 23"/>
          <p:cNvSpPr txBox="1"/>
          <p:nvPr/>
        </p:nvSpPr>
        <p:spPr>
          <a:xfrm>
            <a:off x="5724128" y="6502705"/>
            <a:ext cx="3201004" cy="369332"/>
          </a:xfrm>
          <a:prstGeom prst="rect">
            <a:avLst/>
          </a:prstGeom>
          <a:noFill/>
        </p:spPr>
        <p:txBody>
          <a:bodyPr wrap="none" rtlCol="0">
            <a:spAutoFit/>
          </a:bodyPr>
          <a:lstStyle/>
          <a:p>
            <a:r>
              <a:rPr lang="en-US" dirty="0" smtClean="0"/>
              <a:t>Credits: SIGCOMM 2014 tutorial</a:t>
            </a:r>
            <a:endParaRPr lang="en-US" dirty="0"/>
          </a:p>
        </p:txBody>
      </p:sp>
    </p:spTree>
    <p:extLst>
      <p:ext uri="{BB962C8B-B14F-4D97-AF65-F5344CB8AC3E}">
        <p14:creationId xmlns:p14="http://schemas.microsoft.com/office/powerpoint/2010/main" val="11594485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Some basic commands</a:t>
            </a:r>
            <a:endParaRPr lang="en-US" noProof="0" dirty="0"/>
          </a:p>
        </p:txBody>
      </p:sp>
      <p:sp>
        <p:nvSpPr>
          <p:cNvPr id="3" name="Content Placeholder 2"/>
          <p:cNvSpPr>
            <a:spLocks noGrp="1"/>
          </p:cNvSpPr>
          <p:nvPr>
            <p:ph idx="1"/>
          </p:nvPr>
        </p:nvSpPr>
        <p:spPr/>
        <p:txBody>
          <a:bodyPr>
            <a:normAutofit fontScale="85000" lnSpcReduction="20000"/>
          </a:bodyPr>
          <a:lstStyle/>
          <a:p>
            <a:r>
              <a:rPr lang="en-US" noProof="0" dirty="0" smtClean="0"/>
              <a:t>Running tests</a:t>
            </a:r>
          </a:p>
          <a:p>
            <a:pPr lvl="1"/>
            <a:r>
              <a:rPr lang="en-US" noProof="0" dirty="0" err="1" smtClean="0"/>
              <a:t>pingall</a:t>
            </a:r>
            <a:endParaRPr lang="en-US" noProof="0" dirty="0" smtClean="0"/>
          </a:p>
          <a:p>
            <a:pPr lvl="1"/>
            <a:r>
              <a:rPr lang="en-US" noProof="0" dirty="0" err="1" smtClean="0"/>
              <a:t>iperf</a:t>
            </a:r>
            <a:endParaRPr lang="en-US" noProof="0" dirty="0" smtClean="0"/>
          </a:p>
          <a:p>
            <a:pPr lvl="1"/>
            <a:r>
              <a:rPr lang="en-US" noProof="0" dirty="0" smtClean="0"/>
              <a:t>h1 ping h2</a:t>
            </a:r>
          </a:p>
          <a:p>
            <a:pPr lvl="1"/>
            <a:r>
              <a:rPr lang="en-US" noProof="0" dirty="0" smtClean="0"/>
              <a:t>h1 </a:t>
            </a:r>
            <a:r>
              <a:rPr lang="en-US" noProof="0" dirty="0" err="1" smtClean="0"/>
              <a:t>ifconfig</a:t>
            </a:r>
            <a:endParaRPr lang="en-US" noProof="0" dirty="0" smtClean="0"/>
          </a:p>
          <a:p>
            <a:pPr lvl="1"/>
            <a:r>
              <a:rPr lang="en-US" i="1" noProof="0" dirty="0" smtClean="0"/>
              <a:t>hostname </a:t>
            </a:r>
            <a:r>
              <a:rPr lang="en-US" i="1" noProof="0" dirty="0" err="1" smtClean="0"/>
              <a:t>shell_command</a:t>
            </a:r>
            <a:endParaRPr lang="en-US" i="1" noProof="0" dirty="0" smtClean="0"/>
          </a:p>
          <a:p>
            <a:r>
              <a:rPr lang="en-US" noProof="0" dirty="0" smtClean="0"/>
              <a:t>Stopping the simulation</a:t>
            </a:r>
          </a:p>
          <a:p>
            <a:pPr lvl="1"/>
            <a:r>
              <a:rPr lang="en-US" i="1" noProof="0" dirty="0" smtClean="0"/>
              <a:t>exit</a:t>
            </a:r>
          </a:p>
          <a:p>
            <a:r>
              <a:rPr lang="en-US" noProof="0" dirty="0" smtClean="0"/>
              <a:t>You network crashed?</a:t>
            </a:r>
          </a:p>
          <a:p>
            <a:pPr lvl="1"/>
            <a:r>
              <a:rPr lang="en-US" dirty="0" err="1" smtClean="0"/>
              <a:t>sudo</a:t>
            </a:r>
            <a:r>
              <a:rPr lang="en-US" dirty="0" smtClean="0"/>
              <a:t> </a:t>
            </a:r>
            <a:r>
              <a:rPr lang="en-US" dirty="0" err="1"/>
              <a:t>mn</a:t>
            </a:r>
            <a:r>
              <a:rPr lang="en-US" dirty="0"/>
              <a:t> -c</a:t>
            </a:r>
          </a:p>
          <a:p>
            <a:pPr lvl="2"/>
            <a:r>
              <a:rPr lang="en-US" dirty="0"/>
              <a:t>Will clear the </a:t>
            </a:r>
            <a:r>
              <a:rPr lang="en-US" dirty="0" err="1"/>
              <a:t>mininet</a:t>
            </a:r>
            <a:r>
              <a:rPr lang="en-US" dirty="0"/>
              <a:t> </a:t>
            </a:r>
            <a:r>
              <a:rPr lang="en-US" dirty="0" err="1"/>
              <a:t>config</a:t>
            </a:r>
            <a:r>
              <a:rPr lang="en-US" dirty="0"/>
              <a:t> files</a:t>
            </a:r>
          </a:p>
          <a:p>
            <a:pPr lvl="2"/>
            <a:r>
              <a:rPr lang="en-US" dirty="0"/>
              <a:t>Might become useful if you try to do your own script!</a:t>
            </a:r>
          </a:p>
          <a:p>
            <a:endParaRPr lang="en-US" i="1" noProof="0" dirty="0" smtClean="0"/>
          </a:p>
        </p:txBody>
      </p:sp>
      <p:sp>
        <p:nvSpPr>
          <p:cNvPr id="4" name="Slide Number Placeholder 3"/>
          <p:cNvSpPr>
            <a:spLocks noGrp="1"/>
          </p:cNvSpPr>
          <p:nvPr>
            <p:ph type="sldNum" sz="quarter" idx="12"/>
          </p:nvPr>
        </p:nvSpPr>
        <p:spPr/>
        <p:txBody>
          <a:bodyPr/>
          <a:lstStyle/>
          <a:p>
            <a:fld id="{8AACE20D-E3E6-4C3B-96D7-4C51A388F4F5}" type="slidenum">
              <a:rPr lang="el-GR" smtClean="0"/>
              <a:t>14</a:t>
            </a:fld>
            <a:endParaRPr lang="el-GR"/>
          </a:p>
        </p:txBody>
      </p:sp>
    </p:spTree>
    <p:extLst>
      <p:ext uri="{BB962C8B-B14F-4D97-AF65-F5344CB8AC3E}">
        <p14:creationId xmlns:p14="http://schemas.microsoft.com/office/powerpoint/2010/main" val="19413961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err="1" smtClean="0"/>
              <a:t>Mininet</a:t>
            </a:r>
            <a:r>
              <a:rPr lang="en-US" noProof="0" dirty="0" smtClean="0"/>
              <a:t> example topologies</a:t>
            </a:r>
            <a:endParaRPr lang="en-US" noProof="0" dirty="0"/>
          </a:p>
        </p:txBody>
      </p:sp>
      <p:sp>
        <p:nvSpPr>
          <p:cNvPr id="3" name="Content Placeholder 2"/>
          <p:cNvSpPr>
            <a:spLocks noGrp="1"/>
          </p:cNvSpPr>
          <p:nvPr>
            <p:ph idx="1"/>
          </p:nvPr>
        </p:nvSpPr>
        <p:spPr>
          <a:xfrm>
            <a:off x="457200" y="1600201"/>
            <a:ext cx="8229600" cy="4525963"/>
          </a:xfrm>
        </p:spPr>
        <p:txBody>
          <a:bodyPr>
            <a:normAutofit fontScale="92500" lnSpcReduction="10000"/>
          </a:bodyPr>
          <a:lstStyle/>
          <a:p>
            <a:r>
              <a:rPr lang="en-US" noProof="0" dirty="0" smtClean="0"/>
              <a:t>Run predefined technologies:</a:t>
            </a:r>
          </a:p>
          <a:p>
            <a:pPr lvl="1"/>
            <a:r>
              <a:rPr lang="en-US" noProof="0" dirty="0" err="1" smtClean="0"/>
              <a:t>sudo</a:t>
            </a:r>
            <a:r>
              <a:rPr lang="en-US" noProof="0" dirty="0" smtClean="0"/>
              <a:t> </a:t>
            </a:r>
            <a:r>
              <a:rPr lang="en-US" noProof="0" dirty="0" err="1" smtClean="0"/>
              <a:t>mn</a:t>
            </a:r>
            <a:r>
              <a:rPr lang="en-US" noProof="0" dirty="0" smtClean="0"/>
              <a:t> --topo </a:t>
            </a:r>
            <a:r>
              <a:rPr lang="en-US" noProof="0" dirty="0" err="1" smtClean="0"/>
              <a:t>linear,k</a:t>
            </a:r>
            <a:r>
              <a:rPr lang="en-US" noProof="0" dirty="0" smtClean="0"/>
              <a:t>=4,n=2</a:t>
            </a:r>
          </a:p>
          <a:p>
            <a:pPr lvl="1"/>
            <a:r>
              <a:rPr lang="en-US" noProof="0" dirty="0" err="1" smtClean="0"/>
              <a:t>sudo</a:t>
            </a:r>
            <a:r>
              <a:rPr lang="en-US" noProof="0" dirty="0" smtClean="0"/>
              <a:t> </a:t>
            </a:r>
            <a:r>
              <a:rPr lang="en-US" noProof="0" dirty="0" err="1" smtClean="0"/>
              <a:t>mn</a:t>
            </a:r>
            <a:r>
              <a:rPr lang="en-US" noProof="0" dirty="0" smtClean="0"/>
              <a:t> --topo </a:t>
            </a:r>
            <a:r>
              <a:rPr lang="en-US" noProof="0" dirty="0" err="1" smtClean="0"/>
              <a:t>tree,depth</a:t>
            </a:r>
            <a:r>
              <a:rPr lang="en-US" noProof="0" dirty="0" smtClean="0"/>
              <a:t>=3,fanout=2</a:t>
            </a:r>
          </a:p>
          <a:p>
            <a:r>
              <a:rPr lang="en-US" noProof="0" dirty="0" smtClean="0"/>
              <a:t>Use specific parameters</a:t>
            </a:r>
          </a:p>
          <a:p>
            <a:pPr marL="457200" lvl="1" indent="0">
              <a:buNone/>
            </a:pPr>
            <a:r>
              <a:rPr lang="en-US" noProof="0" dirty="0" err="1" smtClean="0"/>
              <a:t>sudo</a:t>
            </a:r>
            <a:r>
              <a:rPr lang="en-US" noProof="0" dirty="0" smtClean="0"/>
              <a:t> </a:t>
            </a:r>
            <a:r>
              <a:rPr lang="en-US" noProof="0" dirty="0" err="1" smtClean="0"/>
              <a:t>mn</a:t>
            </a:r>
            <a:r>
              <a:rPr lang="en-US" noProof="0" dirty="0" smtClean="0"/>
              <a:t> -- topo linear, 3 --link </a:t>
            </a:r>
            <a:r>
              <a:rPr lang="en-US" noProof="0" dirty="0" err="1" smtClean="0"/>
              <a:t>tc</a:t>
            </a:r>
            <a:r>
              <a:rPr lang="en-US" noProof="0" dirty="0" smtClean="0"/>
              <a:t>, </a:t>
            </a:r>
            <a:r>
              <a:rPr lang="en-US" noProof="0" dirty="0" err="1" smtClean="0"/>
              <a:t>bw</a:t>
            </a:r>
            <a:r>
              <a:rPr lang="en-US" noProof="0" dirty="0" smtClean="0"/>
              <a:t>=10, delay=10ms, jitter=5ms</a:t>
            </a:r>
          </a:p>
          <a:p>
            <a:pPr lvl="2"/>
            <a:r>
              <a:rPr lang="en-US" noProof="0" dirty="0" smtClean="0"/>
              <a:t>--link specifies the link attributes</a:t>
            </a:r>
          </a:p>
          <a:p>
            <a:pPr lvl="2"/>
            <a:r>
              <a:rPr lang="en-US" noProof="0" dirty="0" err="1" smtClean="0"/>
              <a:t>tc</a:t>
            </a:r>
            <a:r>
              <a:rPr lang="en-US" noProof="0" dirty="0" smtClean="0"/>
              <a:t> uses the </a:t>
            </a:r>
            <a:r>
              <a:rPr lang="en-US" noProof="0" dirty="0" err="1" smtClean="0"/>
              <a:t>TCLink</a:t>
            </a:r>
            <a:r>
              <a:rPr lang="en-US" noProof="0" dirty="0" smtClean="0"/>
              <a:t> classes, which has modifiable attributes</a:t>
            </a:r>
          </a:p>
          <a:p>
            <a:pPr lvl="2"/>
            <a:r>
              <a:rPr lang="en-US" noProof="0" dirty="0" err="1" smtClean="0"/>
              <a:t>bw</a:t>
            </a:r>
            <a:r>
              <a:rPr lang="en-US" noProof="0" dirty="0" smtClean="0"/>
              <a:t> (bandwidth), in Mbps</a:t>
            </a:r>
          </a:p>
          <a:p>
            <a:pPr lvl="2"/>
            <a:r>
              <a:rPr lang="en-US" noProof="0" dirty="0" smtClean="0"/>
              <a:t>delay, jitter, </a:t>
            </a:r>
            <a:r>
              <a:rPr lang="en-US" i="1" noProof="0" dirty="0" smtClean="0"/>
              <a:t>must</a:t>
            </a:r>
            <a:r>
              <a:rPr lang="en-US" noProof="0" dirty="0" smtClean="0"/>
              <a:t> include `</a:t>
            </a:r>
            <a:r>
              <a:rPr lang="en-US" noProof="0" dirty="0" err="1" smtClean="0"/>
              <a:t>ms</a:t>
            </a:r>
            <a:r>
              <a:rPr lang="en-US" noProof="0" dirty="0" smtClean="0"/>
              <a:t>´!</a:t>
            </a:r>
          </a:p>
          <a:p>
            <a:pPr lvl="1"/>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15</a:t>
            </a:fld>
            <a:endParaRPr lang="el-GR"/>
          </a:p>
        </p:txBody>
      </p:sp>
    </p:spTree>
    <p:extLst>
      <p:ext uri="{BB962C8B-B14F-4D97-AF65-F5344CB8AC3E}">
        <p14:creationId xmlns:p14="http://schemas.microsoft.com/office/powerpoint/2010/main" val="10794342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Some useful links</a:t>
            </a:r>
            <a:endParaRPr lang="en-US" noProof="0" dirty="0"/>
          </a:p>
        </p:txBody>
      </p:sp>
      <p:sp>
        <p:nvSpPr>
          <p:cNvPr id="3" name="Content Placeholder 2"/>
          <p:cNvSpPr>
            <a:spLocks noGrp="1"/>
          </p:cNvSpPr>
          <p:nvPr>
            <p:ph idx="1"/>
          </p:nvPr>
        </p:nvSpPr>
        <p:spPr/>
        <p:txBody>
          <a:bodyPr>
            <a:normAutofit fontScale="92500" lnSpcReduction="20000"/>
          </a:bodyPr>
          <a:lstStyle/>
          <a:p>
            <a:r>
              <a:rPr lang="en-US" noProof="0" dirty="0" smtClean="0"/>
              <a:t>How to install </a:t>
            </a:r>
            <a:r>
              <a:rPr lang="en-US" noProof="0" dirty="0" err="1" smtClean="0"/>
              <a:t>mininet</a:t>
            </a:r>
            <a:r>
              <a:rPr lang="en-US" noProof="0" dirty="0" smtClean="0"/>
              <a:t> </a:t>
            </a:r>
            <a:r>
              <a:rPr lang="en-US" noProof="0" dirty="0">
                <a:hlinkClick r:id="rId2"/>
              </a:rPr>
              <a:t>http://mininet.org/download</a:t>
            </a:r>
            <a:r>
              <a:rPr lang="en-US" noProof="0" dirty="0" smtClean="0">
                <a:hlinkClick r:id="rId2"/>
              </a:rPr>
              <a:t>/</a:t>
            </a:r>
            <a:endParaRPr lang="en-US" noProof="0" dirty="0" smtClean="0"/>
          </a:p>
          <a:p>
            <a:r>
              <a:rPr lang="en-US" noProof="0" dirty="0" smtClean="0"/>
              <a:t>Walkthrough from the basic commands </a:t>
            </a:r>
            <a:r>
              <a:rPr lang="en-US" noProof="0" dirty="0"/>
              <a:t>to custom </a:t>
            </a:r>
            <a:r>
              <a:rPr lang="en-US" noProof="0" dirty="0" smtClean="0"/>
              <a:t>scripts </a:t>
            </a:r>
            <a:r>
              <a:rPr lang="en-US" noProof="0" dirty="0">
                <a:hlinkClick r:id="rId3"/>
              </a:rPr>
              <a:t>http://mininet.org/walkthrough</a:t>
            </a:r>
            <a:r>
              <a:rPr lang="en-US" noProof="0" dirty="0" smtClean="0">
                <a:hlinkClick r:id="rId3"/>
              </a:rPr>
              <a:t>/</a:t>
            </a:r>
            <a:endParaRPr lang="en-US" noProof="0" dirty="0" smtClean="0"/>
          </a:p>
          <a:p>
            <a:r>
              <a:rPr lang="en-US" dirty="0"/>
              <a:t>SIGCOMM 2014 </a:t>
            </a:r>
            <a:r>
              <a:rPr lang="en-US" dirty="0" smtClean="0"/>
              <a:t>tutorial</a:t>
            </a:r>
            <a:endParaRPr lang="en-US" dirty="0" smtClean="0">
              <a:hlinkClick r:id="rId4"/>
            </a:endParaRPr>
          </a:p>
          <a:p>
            <a:pPr lvl="1"/>
            <a:r>
              <a:rPr lang="en-US" dirty="0" smtClean="0">
                <a:hlinkClick r:id="rId4"/>
              </a:rPr>
              <a:t>https</a:t>
            </a:r>
            <a:r>
              <a:rPr lang="en-US" dirty="0">
                <a:hlinkClick r:id="rId4"/>
              </a:rPr>
              <a:t>://</a:t>
            </a:r>
            <a:r>
              <a:rPr lang="en-US" dirty="0" smtClean="0">
                <a:hlinkClick r:id="rId4"/>
              </a:rPr>
              <a:t>docs.google.com/a/onlab.us/presentation/d/1Xtp05lLQTEFGICTxzV9sQl28wW_cAZz6B1q9_qZBR_8/edit</a:t>
            </a:r>
            <a:r>
              <a:rPr lang="en-US" dirty="0" smtClean="0"/>
              <a:t> </a:t>
            </a:r>
            <a:endParaRPr lang="en-US" noProof="0" dirty="0" smtClean="0"/>
          </a:p>
          <a:p>
            <a:r>
              <a:rPr lang="en-US" noProof="0" dirty="0" smtClean="0"/>
              <a:t>Some code examples </a:t>
            </a:r>
            <a:r>
              <a:rPr lang="en-US" noProof="0" dirty="0"/>
              <a:t>(advanced): </a:t>
            </a:r>
            <a:r>
              <a:rPr lang="en-US" noProof="0" dirty="0">
                <a:hlinkClick r:id="rId5"/>
              </a:rPr>
              <a:t>https://</a:t>
            </a:r>
            <a:r>
              <a:rPr lang="en-US" noProof="0" dirty="0" smtClean="0">
                <a:hlinkClick r:id="rId5"/>
              </a:rPr>
              <a:t>github.com/mininet/mininet/tree/master/examples</a:t>
            </a:r>
            <a:endParaRPr lang="en-US" noProof="0" dirty="0" smtClean="0"/>
          </a:p>
          <a:p>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16</a:t>
            </a:fld>
            <a:endParaRPr lang="el-GR"/>
          </a:p>
        </p:txBody>
      </p:sp>
    </p:spTree>
    <p:extLst>
      <p:ext uri="{BB962C8B-B14F-4D97-AF65-F5344CB8AC3E}">
        <p14:creationId xmlns:p14="http://schemas.microsoft.com/office/powerpoint/2010/main" val="8839281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noProof="0" dirty="0" smtClean="0"/>
              <a:t>The tools we use here</a:t>
            </a:r>
            <a:endParaRPr lang="en-US" noProof="0" dirty="0"/>
          </a:p>
        </p:txBody>
      </p:sp>
      <p:sp>
        <p:nvSpPr>
          <p:cNvPr id="3" name="Subtitle 2"/>
          <p:cNvSpPr>
            <a:spLocks noGrp="1"/>
          </p:cNvSpPr>
          <p:nvPr>
            <p:ph type="subTitle" idx="1"/>
          </p:nvPr>
        </p:nvSpPr>
        <p:spPr/>
        <p:txBody>
          <a:bodyPr/>
          <a:lstStyle/>
          <a:p>
            <a:r>
              <a:rPr lang="en-US" noProof="0" dirty="0" smtClean="0"/>
              <a:t>The software we use in the labs</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17</a:t>
            </a:fld>
            <a:endParaRPr lang="el-GR"/>
          </a:p>
        </p:txBody>
      </p:sp>
    </p:spTree>
    <p:extLst>
      <p:ext uri="{BB962C8B-B14F-4D97-AF65-F5344CB8AC3E}">
        <p14:creationId xmlns:p14="http://schemas.microsoft.com/office/powerpoint/2010/main" val="9276639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err="1" smtClean="0"/>
              <a:t>Qemu</a:t>
            </a:r>
            <a:r>
              <a:rPr lang="en-US" noProof="0" dirty="0" smtClean="0"/>
              <a:t>: machine emulator and </a:t>
            </a:r>
            <a:r>
              <a:rPr lang="en-US" noProof="0" dirty="0" err="1" smtClean="0"/>
              <a:t>virtualizer</a:t>
            </a:r>
            <a:endParaRPr lang="en-US" noProof="0" dirty="0"/>
          </a:p>
        </p:txBody>
      </p:sp>
      <p:sp>
        <p:nvSpPr>
          <p:cNvPr id="3" name="Content Placeholder 2"/>
          <p:cNvSpPr>
            <a:spLocks noGrp="1"/>
          </p:cNvSpPr>
          <p:nvPr>
            <p:ph idx="1"/>
          </p:nvPr>
        </p:nvSpPr>
        <p:spPr/>
        <p:txBody>
          <a:bodyPr/>
          <a:lstStyle/>
          <a:p>
            <a:r>
              <a:rPr lang="en-US" noProof="0" dirty="0" smtClean="0"/>
              <a:t>Open source</a:t>
            </a:r>
          </a:p>
          <a:p>
            <a:r>
              <a:rPr lang="en-US" noProof="0" dirty="0" smtClean="0"/>
              <a:t>Mainly through command line </a:t>
            </a:r>
          </a:p>
          <a:p>
            <a:r>
              <a:rPr lang="en-US" noProof="0" dirty="0" smtClean="0"/>
              <a:t>To start the VM:</a:t>
            </a:r>
          </a:p>
          <a:p>
            <a:pPr lvl="1"/>
            <a:r>
              <a:rPr lang="en-US" noProof="0" dirty="0"/>
              <a:t>qemu-system-i386 mininet-vm-i386 -enable-</a:t>
            </a:r>
            <a:r>
              <a:rPr lang="en-US" noProof="0" dirty="0" err="1"/>
              <a:t>kvm</a:t>
            </a:r>
            <a:endParaRPr lang="en-US" noProof="0" dirty="0" smtClean="0"/>
          </a:p>
          <a:p>
            <a:pPr lvl="1"/>
            <a:r>
              <a:rPr lang="en-US" noProof="0" dirty="0" smtClean="0"/>
              <a:t>-m 1G to add more memory</a:t>
            </a:r>
          </a:p>
          <a:p>
            <a:pPr lvl="1"/>
            <a:r>
              <a:rPr lang="en-US" noProof="0" dirty="0" smtClean="0"/>
              <a:t>see the prelab to use the mouse</a:t>
            </a:r>
          </a:p>
          <a:p>
            <a:pPr lvl="1"/>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18</a:t>
            </a:fld>
            <a:endParaRPr lang="el-GR"/>
          </a:p>
        </p:txBody>
      </p:sp>
      <p:pic>
        <p:nvPicPr>
          <p:cNvPr id="5" name="Picture 4"/>
          <p:cNvPicPr>
            <a:picLocks noChangeAspect="1"/>
          </p:cNvPicPr>
          <p:nvPr/>
        </p:nvPicPr>
        <p:blipFill>
          <a:blip r:embed="rId2"/>
          <a:stretch>
            <a:fillRect/>
          </a:stretch>
        </p:blipFill>
        <p:spPr>
          <a:xfrm>
            <a:off x="251520" y="5616472"/>
            <a:ext cx="2898006" cy="922442"/>
          </a:xfrm>
          <a:prstGeom prst="rect">
            <a:avLst/>
          </a:prstGeom>
        </p:spPr>
      </p:pic>
    </p:spTree>
    <p:extLst>
      <p:ext uri="{BB962C8B-B14F-4D97-AF65-F5344CB8AC3E}">
        <p14:creationId xmlns:p14="http://schemas.microsoft.com/office/powerpoint/2010/main" val="7771505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err="1" smtClean="0"/>
              <a:t>Mininet</a:t>
            </a:r>
            <a:r>
              <a:rPr lang="en-US" noProof="0" dirty="0" smtClean="0"/>
              <a:t> in </a:t>
            </a:r>
            <a:r>
              <a:rPr lang="en-US" noProof="0" dirty="0" err="1" smtClean="0"/>
              <a:t>Qemu</a:t>
            </a:r>
            <a:endParaRPr lang="en-US" noProof="0" dirty="0"/>
          </a:p>
        </p:txBody>
      </p:sp>
      <p:sp>
        <p:nvSpPr>
          <p:cNvPr id="3" name="Content Placeholder 2"/>
          <p:cNvSpPr>
            <a:spLocks noGrp="1"/>
          </p:cNvSpPr>
          <p:nvPr>
            <p:ph idx="1"/>
          </p:nvPr>
        </p:nvSpPr>
        <p:spPr/>
        <p:txBody>
          <a:bodyPr/>
          <a:lstStyle/>
          <a:p>
            <a:r>
              <a:rPr lang="en-US" noProof="0" dirty="0" smtClean="0"/>
              <a:t>If you want a desktop, install </a:t>
            </a:r>
            <a:r>
              <a:rPr lang="en-US" noProof="0" dirty="0" err="1" smtClean="0"/>
              <a:t>xinit</a:t>
            </a:r>
            <a:r>
              <a:rPr lang="en-US" noProof="0" dirty="0" smtClean="0"/>
              <a:t> and </a:t>
            </a:r>
            <a:r>
              <a:rPr lang="en-US" noProof="0" dirty="0" err="1" smtClean="0"/>
              <a:t>lxde</a:t>
            </a:r>
            <a:endParaRPr lang="en-US" noProof="0" dirty="0" smtClean="0"/>
          </a:p>
          <a:p>
            <a:r>
              <a:rPr lang="en-US" noProof="0" dirty="0" smtClean="0"/>
              <a:t>Or just use the X display:</a:t>
            </a:r>
          </a:p>
          <a:p>
            <a:pPr lvl="1"/>
            <a:r>
              <a:rPr lang="en-US" noProof="0" dirty="0" smtClean="0"/>
              <a:t>add </a:t>
            </a:r>
            <a:r>
              <a:rPr lang="en-US" i="1" noProof="0" dirty="0" smtClean="0"/>
              <a:t>-</a:t>
            </a:r>
            <a:r>
              <a:rPr lang="en-US" i="1" noProof="0" dirty="0" err="1" smtClean="0"/>
              <a:t>redir</a:t>
            </a:r>
            <a:r>
              <a:rPr lang="en-US" i="1" noProof="0" dirty="0" smtClean="0"/>
              <a:t> tcp:2222::22 </a:t>
            </a:r>
            <a:r>
              <a:rPr lang="en-US" noProof="0" dirty="0" smtClean="0"/>
              <a:t>when launching </a:t>
            </a:r>
            <a:r>
              <a:rPr lang="en-US" noProof="0" dirty="0" err="1" smtClean="0"/>
              <a:t>qemu</a:t>
            </a:r>
            <a:endParaRPr lang="en-US" noProof="0" dirty="0" smtClean="0"/>
          </a:p>
          <a:p>
            <a:pPr lvl="1"/>
            <a:r>
              <a:rPr lang="en-US" noProof="0" dirty="0" smtClean="0"/>
              <a:t>from the machine’s terminal, use </a:t>
            </a:r>
            <a:r>
              <a:rPr lang="en-US" i="1" noProof="0" dirty="0" err="1" smtClean="0"/>
              <a:t>ssh</a:t>
            </a:r>
            <a:r>
              <a:rPr lang="en-US" i="1" noProof="0" dirty="0" smtClean="0"/>
              <a:t> -Y </a:t>
            </a:r>
            <a:r>
              <a:rPr lang="en-US" i="1" noProof="0" dirty="0" err="1" smtClean="0"/>
              <a:t>mininet@localhost</a:t>
            </a:r>
            <a:r>
              <a:rPr lang="en-US" i="1" noProof="0" dirty="0" smtClean="0"/>
              <a:t> -p 2222</a:t>
            </a:r>
            <a:r>
              <a:rPr lang="en-US" noProof="0" dirty="0" smtClean="0"/>
              <a:t> </a:t>
            </a:r>
          </a:p>
          <a:p>
            <a:r>
              <a:rPr lang="en-US" noProof="0" dirty="0" smtClean="0"/>
              <a:t>You should install Firefox (or anything else) on the VM</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19</a:t>
            </a:fld>
            <a:endParaRPr lang="el-GR"/>
          </a:p>
        </p:txBody>
      </p:sp>
    </p:spTree>
    <p:extLst>
      <p:ext uri="{BB962C8B-B14F-4D97-AF65-F5344CB8AC3E}">
        <p14:creationId xmlns:p14="http://schemas.microsoft.com/office/powerpoint/2010/main" val="12205126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noProof="0" dirty="0" smtClean="0"/>
              <a:t>TAs</a:t>
            </a:r>
            <a:endParaRPr lang="en-US" noProof="0" dirty="0"/>
          </a:p>
        </p:txBody>
      </p:sp>
      <p:sp>
        <p:nvSpPr>
          <p:cNvPr id="13" name="TextBox 12"/>
          <p:cNvSpPr txBox="1"/>
          <p:nvPr/>
        </p:nvSpPr>
        <p:spPr>
          <a:xfrm>
            <a:off x="4820334" y="3671948"/>
            <a:ext cx="1872208" cy="1200329"/>
          </a:xfrm>
          <a:prstGeom prst="rect">
            <a:avLst/>
          </a:prstGeom>
          <a:noFill/>
        </p:spPr>
        <p:txBody>
          <a:bodyPr wrap="square" rtlCol="0">
            <a:spAutoFit/>
          </a:bodyPr>
          <a:lstStyle/>
          <a:p>
            <a:pPr algn="ctr"/>
            <a:r>
              <a:rPr lang="en-US" dirty="0" smtClean="0"/>
              <a:t>Christos </a:t>
            </a:r>
            <a:r>
              <a:rPr lang="en-US" dirty="0" err="1" smtClean="0"/>
              <a:t>Profentzas</a:t>
            </a:r>
            <a:endParaRPr lang="en-US" dirty="0"/>
          </a:p>
          <a:p>
            <a:pPr algn="ctr"/>
            <a:endParaRPr lang="en-US" dirty="0"/>
          </a:p>
          <a:p>
            <a:pPr algn="ctr"/>
            <a:r>
              <a:rPr lang="en-US" dirty="0" err="1" smtClean="0">
                <a:solidFill>
                  <a:schemeClr val="accent1">
                    <a:lumMod val="50000"/>
                  </a:schemeClr>
                </a:solidFill>
              </a:rPr>
              <a:t>chrpro</a:t>
            </a:r>
            <a:endParaRPr lang="el-GR" dirty="0">
              <a:solidFill>
                <a:schemeClr val="accent1">
                  <a:lumMod val="50000"/>
                </a:schemeClr>
              </a:solidFill>
            </a:endParaRPr>
          </a:p>
        </p:txBody>
      </p:sp>
      <p:sp>
        <p:nvSpPr>
          <p:cNvPr id="14" name="TextBox 13"/>
          <p:cNvSpPr txBox="1"/>
          <p:nvPr/>
        </p:nvSpPr>
        <p:spPr>
          <a:xfrm>
            <a:off x="2376842" y="3671948"/>
            <a:ext cx="2376352" cy="1200329"/>
          </a:xfrm>
          <a:prstGeom prst="rect">
            <a:avLst/>
          </a:prstGeom>
          <a:noFill/>
        </p:spPr>
        <p:txBody>
          <a:bodyPr wrap="square" rtlCol="0">
            <a:spAutoFit/>
          </a:bodyPr>
          <a:lstStyle/>
          <a:p>
            <a:pPr algn="ctr"/>
            <a:r>
              <a:rPr lang="en-GB" dirty="0" err="1"/>
              <a:t>Charalampos</a:t>
            </a:r>
            <a:r>
              <a:rPr lang="en-GB" dirty="0"/>
              <a:t> (Babis)</a:t>
            </a:r>
          </a:p>
          <a:p>
            <a:pPr algn="ctr"/>
            <a:r>
              <a:rPr lang="en-GB" dirty="0" err="1"/>
              <a:t>Stylianopoulos</a:t>
            </a:r>
            <a:endParaRPr lang="en-US" dirty="0"/>
          </a:p>
          <a:p>
            <a:pPr algn="ctr"/>
            <a:endParaRPr lang="en-US" dirty="0"/>
          </a:p>
          <a:p>
            <a:pPr algn="ctr"/>
            <a:r>
              <a:rPr lang="en-US" dirty="0" err="1">
                <a:solidFill>
                  <a:schemeClr val="accent1">
                    <a:lumMod val="50000"/>
                  </a:schemeClr>
                </a:solidFill>
              </a:rPr>
              <a:t>chasty</a:t>
            </a:r>
            <a:endParaRPr lang="el-GR" dirty="0">
              <a:solidFill>
                <a:schemeClr val="accent1">
                  <a:lumMod val="50000"/>
                </a:schemeClr>
              </a:solidFill>
            </a:endParaRPr>
          </a:p>
        </p:txBody>
      </p:sp>
      <p:sp>
        <p:nvSpPr>
          <p:cNvPr id="15" name="TextBox 14"/>
          <p:cNvSpPr txBox="1"/>
          <p:nvPr/>
        </p:nvSpPr>
        <p:spPr>
          <a:xfrm>
            <a:off x="3131840" y="4859868"/>
            <a:ext cx="2812802" cy="369332"/>
          </a:xfrm>
          <a:prstGeom prst="rect">
            <a:avLst/>
          </a:prstGeom>
          <a:noFill/>
        </p:spPr>
        <p:txBody>
          <a:bodyPr wrap="square" rtlCol="0">
            <a:spAutoFit/>
          </a:bodyPr>
          <a:lstStyle/>
          <a:p>
            <a:pPr algn="ctr"/>
            <a:r>
              <a:rPr lang="en-US" dirty="0">
                <a:solidFill>
                  <a:schemeClr val="accent1">
                    <a:lumMod val="50000"/>
                  </a:schemeClr>
                </a:solidFill>
              </a:rPr>
              <a:t>@chalmers.se</a:t>
            </a:r>
            <a:endParaRPr lang="el-GR" dirty="0">
              <a:solidFill>
                <a:schemeClr val="accent1">
                  <a:lumMod val="50000"/>
                </a:schemeClr>
              </a:solidFill>
            </a:endParaRPr>
          </a:p>
        </p:txBody>
      </p:sp>
      <p:sp>
        <p:nvSpPr>
          <p:cNvPr id="8" name="Slide Number Placeholder 7"/>
          <p:cNvSpPr>
            <a:spLocks noGrp="1"/>
          </p:cNvSpPr>
          <p:nvPr>
            <p:ph type="sldNum" sz="quarter" idx="12"/>
          </p:nvPr>
        </p:nvSpPr>
        <p:spPr>
          <a:xfrm>
            <a:off x="6868451" y="6411005"/>
            <a:ext cx="2133600" cy="365125"/>
          </a:xfrm>
        </p:spPr>
        <p:txBody>
          <a:bodyPr/>
          <a:lstStyle/>
          <a:p>
            <a:fld id="{8AACE20D-E3E6-4C3B-96D7-4C51A388F4F5}" type="slidenum">
              <a:rPr lang="el-GR" smtClean="0"/>
              <a:t>2</a:t>
            </a:fld>
            <a:endParaRPr lang="el-GR" dirty="0"/>
          </a:p>
        </p:txBody>
      </p:sp>
      <p:sp>
        <p:nvSpPr>
          <p:cNvPr id="17" name="TextBox 16"/>
          <p:cNvSpPr txBox="1"/>
          <p:nvPr/>
        </p:nvSpPr>
        <p:spPr>
          <a:xfrm>
            <a:off x="442200" y="3671948"/>
            <a:ext cx="1867502" cy="1200329"/>
          </a:xfrm>
          <a:prstGeom prst="rect">
            <a:avLst/>
          </a:prstGeom>
          <a:noFill/>
        </p:spPr>
        <p:txBody>
          <a:bodyPr wrap="square" rtlCol="0">
            <a:spAutoFit/>
          </a:bodyPr>
          <a:lstStyle/>
          <a:p>
            <a:pPr algn="ctr"/>
            <a:r>
              <a:rPr lang="en-GB" dirty="0" err="1"/>
              <a:t>Beshr</a:t>
            </a:r>
            <a:r>
              <a:rPr lang="en-GB" dirty="0"/>
              <a:t> Al </a:t>
            </a:r>
            <a:r>
              <a:rPr lang="en-GB" dirty="0" err="1"/>
              <a:t>Nahas</a:t>
            </a:r>
            <a:endParaRPr lang="en-US" dirty="0"/>
          </a:p>
          <a:p>
            <a:pPr algn="ctr"/>
            <a:endParaRPr lang="en-US" dirty="0"/>
          </a:p>
          <a:p>
            <a:pPr algn="ctr"/>
            <a:endParaRPr lang="en-US" dirty="0"/>
          </a:p>
          <a:p>
            <a:pPr algn="ctr"/>
            <a:r>
              <a:rPr lang="en-US" dirty="0">
                <a:solidFill>
                  <a:schemeClr val="accent1">
                    <a:lumMod val="50000"/>
                  </a:schemeClr>
                </a:solidFill>
              </a:rPr>
              <a:t>b</a:t>
            </a:r>
            <a:r>
              <a:rPr lang="en-GB" dirty="0" err="1">
                <a:solidFill>
                  <a:schemeClr val="accent1">
                    <a:lumMod val="50000"/>
                  </a:schemeClr>
                </a:solidFill>
              </a:rPr>
              <a:t>eshr</a:t>
            </a:r>
            <a:endParaRPr lang="el-GR" dirty="0">
              <a:solidFill>
                <a:schemeClr val="accent1">
                  <a:lumMod val="50000"/>
                </a:schemeClr>
              </a:solidFill>
            </a:endParaRPr>
          </a:p>
        </p:txBody>
      </p:sp>
      <p:pic>
        <p:nvPicPr>
          <p:cNvPr id="1034" name="Picture 10"/>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823937" y="1414039"/>
            <a:ext cx="1482162" cy="14396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TextBox 3"/>
          <p:cNvSpPr txBox="1"/>
          <p:nvPr/>
        </p:nvSpPr>
        <p:spPr>
          <a:xfrm>
            <a:off x="539552" y="5589240"/>
            <a:ext cx="7992888"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sz="2400" dirty="0"/>
              <a:t>Lab time: Monday 15:15-17:00,  Thursday 08:00-9:45</a:t>
            </a:r>
          </a:p>
          <a:p>
            <a:pPr algn="ctr"/>
            <a:r>
              <a:rPr lang="en-US" sz="2400" dirty="0"/>
              <a:t>Ask your questions during the lab time!</a:t>
            </a:r>
            <a:endParaRPr lang="el-GR" sz="2400" dirty="0"/>
          </a:p>
        </p:txBody>
      </p:sp>
      <p:sp>
        <p:nvSpPr>
          <p:cNvPr id="16" name="TextBox 15"/>
          <p:cNvSpPr txBox="1"/>
          <p:nvPr/>
        </p:nvSpPr>
        <p:spPr>
          <a:xfrm>
            <a:off x="6999147" y="3671948"/>
            <a:ext cx="1872208" cy="1200329"/>
          </a:xfrm>
          <a:prstGeom prst="rect">
            <a:avLst/>
          </a:prstGeom>
          <a:noFill/>
        </p:spPr>
        <p:txBody>
          <a:bodyPr wrap="square" rtlCol="0">
            <a:spAutoFit/>
          </a:bodyPr>
          <a:lstStyle/>
          <a:p>
            <a:pPr algn="ctr"/>
            <a:r>
              <a:rPr lang="en-US" dirty="0" smtClean="0"/>
              <a:t>Valentin </a:t>
            </a:r>
            <a:r>
              <a:rPr lang="en-US" dirty="0" err="1" smtClean="0"/>
              <a:t>Poirot</a:t>
            </a:r>
            <a:endParaRPr lang="en-US" dirty="0"/>
          </a:p>
          <a:p>
            <a:pPr algn="ctr"/>
            <a:endParaRPr lang="en-US" dirty="0"/>
          </a:p>
          <a:p>
            <a:pPr algn="ctr"/>
            <a:endParaRPr lang="en-US" dirty="0"/>
          </a:p>
          <a:p>
            <a:pPr algn="ctr"/>
            <a:r>
              <a:rPr lang="en-US" dirty="0" err="1" smtClean="0">
                <a:solidFill>
                  <a:schemeClr val="accent1">
                    <a:lumMod val="50000"/>
                  </a:schemeClr>
                </a:solidFill>
              </a:rPr>
              <a:t>poirotv</a:t>
            </a:r>
            <a:endParaRPr lang="el-GR" dirty="0">
              <a:solidFill>
                <a:schemeClr val="accent1">
                  <a:lumMod val="50000"/>
                </a:schemeClr>
              </a:solidFill>
            </a:endParaRPr>
          </a:p>
        </p:txBody>
      </p:sp>
      <p:pic>
        <p:nvPicPr>
          <p:cNvPr id="18" name="Picture 17"/>
          <p:cNvPicPr>
            <a:picLocks noChangeAspect="1"/>
          </p:cNvPicPr>
          <p:nvPr/>
        </p:nvPicPr>
        <p:blipFill>
          <a:blip r:embed="rId4"/>
          <a:stretch>
            <a:fillRect/>
          </a:stretch>
        </p:blipFill>
        <p:spPr>
          <a:xfrm>
            <a:off x="5036611" y="1414038"/>
            <a:ext cx="1439653" cy="1439653"/>
          </a:xfrm>
          <a:prstGeom prst="rect">
            <a:avLst/>
          </a:prstGeom>
        </p:spPr>
      </p:pic>
      <p:pic>
        <p:nvPicPr>
          <p:cNvPr id="19" name="Picture 18"/>
          <p:cNvPicPr>
            <a:picLocks noChangeAspect="1"/>
          </p:cNvPicPr>
          <p:nvPr/>
        </p:nvPicPr>
        <p:blipFill rotWithShape="1">
          <a:blip r:embed="rId5">
            <a:extLst>
              <a:ext uri="{28A0092B-C50C-407E-A947-70E740481C1C}">
                <a14:useLocalDpi xmlns:a14="http://schemas.microsoft.com/office/drawing/2010/main"/>
              </a:ext>
            </a:extLst>
          </a:blip>
          <a:srcRect/>
          <a:stretch/>
        </p:blipFill>
        <p:spPr>
          <a:xfrm>
            <a:off x="7079538" y="1413359"/>
            <a:ext cx="1485740" cy="1444361"/>
          </a:xfrm>
          <a:prstGeom prst="rect">
            <a:avLst/>
          </a:prstGeom>
        </p:spPr>
      </p:pic>
      <p:pic>
        <p:nvPicPr>
          <p:cNvPr id="20" name="Picture 19"/>
          <p:cNvPicPr>
            <a:picLocks noChangeAspect="1"/>
          </p:cNvPicPr>
          <p:nvPr/>
        </p:nvPicPr>
        <p:blipFill rotWithShape="1">
          <a:blip r:embed="rId6">
            <a:extLst>
              <a:ext uri="{28A0092B-C50C-407E-A947-70E740481C1C}">
                <a14:useLocalDpi xmlns:a14="http://schemas.microsoft.com/office/drawing/2010/main" val="0"/>
              </a:ext>
            </a:extLst>
          </a:blip>
          <a:srcRect l="5250" r="4717"/>
          <a:stretch/>
        </p:blipFill>
        <p:spPr>
          <a:xfrm>
            <a:off x="860526" y="1412704"/>
            <a:ext cx="1232899" cy="1440987"/>
          </a:xfrm>
          <a:prstGeom prst="rect">
            <a:avLst/>
          </a:prstGeom>
        </p:spPr>
      </p:pic>
    </p:spTree>
    <p:extLst>
      <p:ext uri="{BB962C8B-B14F-4D97-AF65-F5344CB8AC3E}">
        <p14:creationId xmlns:p14="http://schemas.microsoft.com/office/powerpoint/2010/main" val="136491260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noProof="0" dirty="0" smtClean="0"/>
              <a:t>Administrative stuff</a:t>
            </a:r>
            <a:endParaRPr lang="en-US" noProof="0" dirty="0"/>
          </a:p>
        </p:txBody>
      </p:sp>
      <p:sp>
        <p:nvSpPr>
          <p:cNvPr id="3" name="Subtitle 2"/>
          <p:cNvSpPr>
            <a:spLocks noGrp="1"/>
          </p:cNvSpPr>
          <p:nvPr>
            <p:ph type="subTitle" idx="1"/>
          </p:nvPr>
        </p:nvSpPr>
        <p:spPr/>
        <p:txBody>
          <a:bodyPr/>
          <a:lstStyle/>
          <a:p>
            <a:r>
              <a:rPr lang="en-US" noProof="0" dirty="0"/>
              <a:t>H</a:t>
            </a:r>
            <a:r>
              <a:rPr lang="en-US" noProof="0" dirty="0" smtClean="0"/>
              <a:t>ow to happily pass the course </a:t>
            </a:r>
            <a:br>
              <a:rPr lang="en-US" noProof="0" dirty="0" smtClean="0"/>
            </a:br>
            <a:r>
              <a:rPr lang="en-US" noProof="0" dirty="0" smtClean="0"/>
              <a:t>and make us happy</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20</a:t>
            </a:fld>
            <a:endParaRPr lang="el-GR"/>
          </a:p>
        </p:txBody>
      </p:sp>
    </p:spTree>
    <p:extLst>
      <p:ext uri="{BB962C8B-B14F-4D97-AF65-F5344CB8AC3E}">
        <p14:creationId xmlns:p14="http://schemas.microsoft.com/office/powerpoint/2010/main" val="3391523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Lab deadlines</a:t>
            </a:r>
            <a:endParaRPr lang="en-US" noProof="0" dirty="0"/>
          </a:p>
        </p:txBody>
      </p:sp>
      <p:sp>
        <p:nvSpPr>
          <p:cNvPr id="3" name="Content Placeholder 2"/>
          <p:cNvSpPr>
            <a:spLocks noGrp="1"/>
          </p:cNvSpPr>
          <p:nvPr>
            <p:ph idx="1"/>
          </p:nvPr>
        </p:nvSpPr>
        <p:spPr>
          <a:xfrm>
            <a:off x="457200" y="1600200"/>
            <a:ext cx="8229600" cy="4709120"/>
          </a:xfrm>
        </p:spPr>
        <p:txBody>
          <a:bodyPr>
            <a:normAutofit fontScale="85000" lnSpcReduction="20000"/>
          </a:bodyPr>
          <a:lstStyle/>
          <a:p>
            <a:r>
              <a:rPr lang="en-US" b="1" noProof="0" dirty="0"/>
              <a:t>Pre-assignment</a:t>
            </a:r>
            <a:r>
              <a:rPr lang="en-US" noProof="0" dirty="0"/>
              <a:t>: November </a:t>
            </a:r>
            <a:r>
              <a:rPr lang="en-US" noProof="0" dirty="0" smtClean="0"/>
              <a:t>6, 23:59</a:t>
            </a:r>
            <a:endParaRPr lang="en-US" noProof="0" dirty="0"/>
          </a:p>
          <a:p>
            <a:r>
              <a:rPr lang="en-US" b="1" noProof="0" dirty="0"/>
              <a:t>Lab 1</a:t>
            </a:r>
            <a:r>
              <a:rPr lang="en-US" noProof="0" dirty="0"/>
              <a:t>: November </a:t>
            </a:r>
            <a:r>
              <a:rPr lang="en-US" noProof="0" dirty="0" smtClean="0"/>
              <a:t>13, </a:t>
            </a:r>
            <a:r>
              <a:rPr lang="en-US" noProof="0" dirty="0"/>
              <a:t>23:59</a:t>
            </a:r>
          </a:p>
          <a:p>
            <a:pPr lvl="1"/>
            <a:r>
              <a:rPr lang="en-US" noProof="0" dirty="0"/>
              <a:t>Demo: Nov. 9</a:t>
            </a:r>
            <a:r>
              <a:rPr lang="en-US" noProof="0" dirty="0" smtClean="0"/>
              <a:t> </a:t>
            </a:r>
            <a:r>
              <a:rPr lang="en-US" noProof="0" dirty="0"/>
              <a:t>&amp; </a:t>
            </a:r>
            <a:r>
              <a:rPr lang="en-US" noProof="0" dirty="0" smtClean="0"/>
              <a:t>13</a:t>
            </a:r>
            <a:endParaRPr lang="en-US" noProof="0" dirty="0"/>
          </a:p>
          <a:p>
            <a:r>
              <a:rPr lang="en-US" b="1" noProof="0" dirty="0"/>
              <a:t>Lab 2</a:t>
            </a:r>
            <a:r>
              <a:rPr lang="en-US" noProof="0" dirty="0"/>
              <a:t>: November </a:t>
            </a:r>
            <a:r>
              <a:rPr lang="en-US" noProof="0" dirty="0" smtClean="0"/>
              <a:t>23, </a:t>
            </a:r>
            <a:r>
              <a:rPr lang="en-US" noProof="0" dirty="0"/>
              <a:t>23:59</a:t>
            </a:r>
          </a:p>
          <a:p>
            <a:pPr lvl="1"/>
            <a:r>
              <a:rPr lang="en-US" noProof="0" dirty="0"/>
              <a:t>Demo: Nov. </a:t>
            </a:r>
            <a:r>
              <a:rPr lang="en-US" noProof="0" dirty="0" smtClean="0"/>
              <a:t>19 </a:t>
            </a:r>
            <a:r>
              <a:rPr lang="en-US" noProof="0" dirty="0"/>
              <a:t>&amp; </a:t>
            </a:r>
            <a:r>
              <a:rPr lang="en-US" noProof="0" dirty="0" smtClean="0"/>
              <a:t>23</a:t>
            </a:r>
            <a:endParaRPr lang="en-US" noProof="0" dirty="0"/>
          </a:p>
          <a:p>
            <a:r>
              <a:rPr lang="en-US" b="1" noProof="0" dirty="0"/>
              <a:t>Lab 3</a:t>
            </a:r>
            <a:r>
              <a:rPr lang="en-US" noProof="0" dirty="0"/>
              <a:t>: December </a:t>
            </a:r>
            <a:r>
              <a:rPr lang="en-US" noProof="0" dirty="0" smtClean="0"/>
              <a:t>7, </a:t>
            </a:r>
            <a:r>
              <a:rPr lang="en-US" noProof="0" dirty="0"/>
              <a:t>23:59</a:t>
            </a:r>
          </a:p>
          <a:p>
            <a:pPr lvl="1"/>
            <a:r>
              <a:rPr lang="en-US" noProof="0" dirty="0"/>
              <a:t>Demo: Dec. </a:t>
            </a:r>
            <a:r>
              <a:rPr lang="en-US" noProof="0" dirty="0" smtClean="0"/>
              <a:t>3 </a:t>
            </a:r>
            <a:r>
              <a:rPr lang="en-US" noProof="0" dirty="0"/>
              <a:t>&amp; </a:t>
            </a:r>
            <a:r>
              <a:rPr lang="en-US" noProof="0" dirty="0" smtClean="0"/>
              <a:t>7</a:t>
            </a:r>
            <a:endParaRPr lang="en-US" noProof="0" dirty="0"/>
          </a:p>
          <a:p>
            <a:r>
              <a:rPr lang="en-US" b="1" noProof="0" dirty="0"/>
              <a:t>Lab 4</a:t>
            </a:r>
            <a:r>
              <a:rPr lang="en-US" noProof="0" dirty="0"/>
              <a:t>: January </a:t>
            </a:r>
            <a:r>
              <a:rPr lang="en-US" noProof="0" dirty="0" smtClean="0"/>
              <a:t>7, </a:t>
            </a:r>
            <a:r>
              <a:rPr lang="en-US" noProof="0" dirty="0"/>
              <a:t>23:59</a:t>
            </a:r>
          </a:p>
          <a:p>
            <a:pPr lvl="1"/>
            <a:r>
              <a:rPr lang="en-US" noProof="0" dirty="0"/>
              <a:t>Demo: Dec. </a:t>
            </a:r>
            <a:r>
              <a:rPr lang="en-US" noProof="0" dirty="0" smtClean="0"/>
              <a:t>14</a:t>
            </a:r>
            <a:endParaRPr lang="en-US" noProof="0" dirty="0"/>
          </a:p>
          <a:p>
            <a:pPr marL="0" indent="0">
              <a:buNone/>
            </a:pPr>
            <a:r>
              <a:rPr lang="en-US" b="1" noProof="0" dirty="0" smtClean="0">
                <a:solidFill>
                  <a:srgbClr val="C00000"/>
                </a:solidFill>
              </a:rPr>
              <a:t>Demo your solution </a:t>
            </a:r>
            <a:r>
              <a:rPr lang="en-US" b="1" noProof="0" dirty="0">
                <a:solidFill>
                  <a:srgbClr val="C00000"/>
                </a:solidFill>
              </a:rPr>
              <a:t>to us before </a:t>
            </a:r>
            <a:r>
              <a:rPr lang="en-US" b="1" noProof="0" dirty="0" smtClean="0">
                <a:solidFill>
                  <a:srgbClr val="C00000"/>
                </a:solidFill>
              </a:rPr>
              <a:t>submission</a:t>
            </a:r>
            <a:endParaRPr lang="en-US" b="1" noProof="0" dirty="0">
              <a:solidFill>
                <a:srgbClr val="C00000"/>
              </a:solidFill>
            </a:endParaRPr>
          </a:p>
          <a:p>
            <a:pPr marL="0" indent="0">
              <a:buNone/>
            </a:pPr>
            <a:r>
              <a:rPr lang="en-US" b="1" noProof="0" dirty="0" smtClean="0">
                <a:solidFill>
                  <a:srgbClr val="C00000"/>
                </a:solidFill>
              </a:rPr>
              <a:t>Hard deadlines: Up to 2 weeks late </a:t>
            </a:r>
            <a:r>
              <a:rPr lang="en-US" b="1" noProof="0" dirty="0" smtClean="0">
                <a:solidFill>
                  <a:srgbClr val="C00000"/>
                </a:solidFill>
                <a:sym typeface="Wingdings"/>
              </a:rPr>
              <a:t></a:t>
            </a:r>
            <a:r>
              <a:rPr lang="en-US" b="1" noProof="0" dirty="0" smtClean="0">
                <a:solidFill>
                  <a:srgbClr val="C00000"/>
                </a:solidFill>
              </a:rPr>
              <a:t> penalty</a:t>
            </a:r>
            <a:endParaRPr lang="en-US" b="1" noProof="0" dirty="0">
              <a:solidFill>
                <a:srgbClr val="C00000"/>
              </a:solidFill>
            </a:endParaRPr>
          </a:p>
        </p:txBody>
      </p:sp>
      <p:sp>
        <p:nvSpPr>
          <p:cNvPr id="4" name="Slide Number Placeholder 3"/>
          <p:cNvSpPr>
            <a:spLocks noGrp="1"/>
          </p:cNvSpPr>
          <p:nvPr>
            <p:ph type="sldNum" sz="quarter" idx="12"/>
          </p:nvPr>
        </p:nvSpPr>
        <p:spPr/>
        <p:txBody>
          <a:bodyPr/>
          <a:lstStyle/>
          <a:p>
            <a:fld id="{8AACE20D-E3E6-4C3B-96D7-4C51A388F4F5}" type="slidenum">
              <a:rPr lang="el-GR" smtClean="0"/>
              <a:t>21</a:t>
            </a:fld>
            <a:endParaRPr lang="el-GR"/>
          </a:p>
        </p:txBody>
      </p:sp>
    </p:spTree>
    <p:extLst>
      <p:ext uri="{BB962C8B-B14F-4D97-AF65-F5344CB8AC3E}">
        <p14:creationId xmlns:p14="http://schemas.microsoft.com/office/powerpoint/2010/main" val="242379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Lab logistics</a:t>
            </a:r>
            <a:endParaRPr lang="en-US" noProof="0" dirty="0"/>
          </a:p>
        </p:txBody>
      </p:sp>
      <p:sp>
        <p:nvSpPr>
          <p:cNvPr id="3" name="Content Placeholder 2"/>
          <p:cNvSpPr>
            <a:spLocks noGrp="1"/>
          </p:cNvSpPr>
          <p:nvPr>
            <p:ph idx="1"/>
          </p:nvPr>
        </p:nvSpPr>
        <p:spPr>
          <a:xfrm>
            <a:off x="457200" y="1600200"/>
            <a:ext cx="8229600" cy="4925144"/>
          </a:xfrm>
        </p:spPr>
        <p:txBody>
          <a:bodyPr>
            <a:normAutofit lnSpcReduction="10000"/>
          </a:bodyPr>
          <a:lstStyle/>
          <a:p>
            <a:r>
              <a:rPr lang="en-US" noProof="0" dirty="0"/>
              <a:t>4 </a:t>
            </a:r>
            <a:r>
              <a:rPr lang="en-US" noProof="0" dirty="0" smtClean="0"/>
              <a:t>Labs </a:t>
            </a:r>
            <a:r>
              <a:rPr lang="en-US" noProof="0" dirty="0" smtClean="0"/>
              <a:t>x </a:t>
            </a:r>
            <a:r>
              <a:rPr lang="en-US" noProof="0" dirty="0"/>
              <a:t>10 points </a:t>
            </a:r>
            <a:r>
              <a:rPr lang="en-US" noProof="0" dirty="0" smtClean="0"/>
              <a:t>each = </a:t>
            </a:r>
            <a:r>
              <a:rPr lang="en-US" noProof="0" dirty="0" smtClean="0"/>
              <a:t>40 points</a:t>
            </a:r>
          </a:p>
          <a:p>
            <a:pPr lvl="1"/>
            <a:r>
              <a:rPr lang="en-US" noProof="0" dirty="0" smtClean="0"/>
              <a:t>Each lab has several tasks</a:t>
            </a:r>
            <a:endParaRPr lang="en-US" noProof="0" dirty="0"/>
          </a:p>
          <a:p>
            <a:r>
              <a:rPr lang="en-US" noProof="0" dirty="0"/>
              <a:t>PASS</a:t>
            </a:r>
            <a:r>
              <a:rPr lang="en-US" noProof="0" dirty="0">
                <a:solidFill>
                  <a:schemeClr val="accent3">
                    <a:lumMod val="75000"/>
                  </a:schemeClr>
                </a:solidFill>
              </a:rPr>
              <a:t> </a:t>
            </a:r>
            <a:r>
              <a:rPr lang="en-US" noProof="0" dirty="0"/>
              <a:t>= </a:t>
            </a:r>
            <a:r>
              <a:rPr lang="en-US" noProof="0" dirty="0" smtClean="0"/>
              <a:t>31/40 </a:t>
            </a:r>
            <a:r>
              <a:rPr lang="en-US" noProof="0" dirty="0"/>
              <a:t>points</a:t>
            </a:r>
            <a:br>
              <a:rPr lang="en-US" noProof="0" dirty="0"/>
            </a:br>
            <a:endParaRPr lang="en-US" noProof="0" dirty="0"/>
          </a:p>
          <a:p>
            <a:r>
              <a:rPr lang="en-US" noProof="0" dirty="0"/>
              <a:t>Late submissions:</a:t>
            </a:r>
          </a:p>
          <a:p>
            <a:pPr lvl="1"/>
            <a:r>
              <a:rPr lang="en-US" noProof="0" dirty="0"/>
              <a:t>within 1 week after the deadline </a:t>
            </a:r>
            <a:br>
              <a:rPr lang="en-US" noProof="0" dirty="0"/>
            </a:br>
            <a:r>
              <a:rPr lang="en-US" noProof="0" dirty="0"/>
              <a:t>→ -1 point from your score on that </a:t>
            </a:r>
            <a:r>
              <a:rPr lang="en-US" noProof="0" dirty="0" smtClean="0"/>
              <a:t>lab</a:t>
            </a:r>
            <a:endParaRPr lang="en-US" noProof="0" dirty="0"/>
          </a:p>
          <a:p>
            <a:pPr lvl="1"/>
            <a:r>
              <a:rPr lang="en-US" noProof="0" dirty="0"/>
              <a:t>within 2 weeks after the deadline </a:t>
            </a:r>
            <a:br>
              <a:rPr lang="en-US" noProof="0" dirty="0"/>
            </a:br>
            <a:r>
              <a:rPr lang="en-US" noProof="0" dirty="0"/>
              <a:t>→ -3 points from your score on that </a:t>
            </a:r>
            <a:r>
              <a:rPr lang="en-US" noProof="0" dirty="0" smtClean="0"/>
              <a:t>lab</a:t>
            </a:r>
            <a:endParaRPr lang="en-US" noProof="0" dirty="0"/>
          </a:p>
          <a:p>
            <a:pPr lvl="1"/>
            <a:r>
              <a:rPr lang="en-US" noProof="0" dirty="0" smtClean="0"/>
              <a:t>Not accepted after </a:t>
            </a:r>
            <a:r>
              <a:rPr lang="en-US" noProof="0" dirty="0"/>
              <a:t>2 </a:t>
            </a:r>
            <a:r>
              <a:rPr lang="en-US" noProof="0" dirty="0" smtClean="0"/>
              <a:t>weeks</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22</a:t>
            </a:fld>
            <a:endParaRPr lang="el-GR"/>
          </a:p>
        </p:txBody>
      </p:sp>
    </p:spTree>
    <p:extLst>
      <p:ext uri="{BB962C8B-B14F-4D97-AF65-F5344CB8AC3E}">
        <p14:creationId xmlns:p14="http://schemas.microsoft.com/office/powerpoint/2010/main" val="16997849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Hand in</a:t>
            </a:r>
            <a:endParaRPr lang="en-US" noProof="0" dirty="0"/>
          </a:p>
        </p:txBody>
      </p:sp>
      <p:sp>
        <p:nvSpPr>
          <p:cNvPr id="3" name="Content Placeholder 2"/>
          <p:cNvSpPr>
            <a:spLocks noGrp="1"/>
          </p:cNvSpPr>
          <p:nvPr>
            <p:ph idx="1"/>
          </p:nvPr>
        </p:nvSpPr>
        <p:spPr/>
        <p:txBody>
          <a:bodyPr>
            <a:normAutofit fontScale="92500" lnSpcReduction="20000"/>
          </a:bodyPr>
          <a:lstStyle/>
          <a:p>
            <a:r>
              <a:rPr lang="en-US" noProof="0" dirty="0"/>
              <a:t>Code</a:t>
            </a:r>
          </a:p>
          <a:p>
            <a:pPr lvl="1"/>
            <a:r>
              <a:rPr lang="en-US" noProof="0" dirty="0"/>
              <a:t>Well structured</a:t>
            </a:r>
          </a:p>
          <a:p>
            <a:pPr lvl="1"/>
            <a:r>
              <a:rPr lang="en-US" noProof="0" dirty="0"/>
              <a:t>Well documented</a:t>
            </a:r>
          </a:p>
          <a:p>
            <a:endParaRPr lang="en-US" noProof="0" dirty="0"/>
          </a:p>
          <a:p>
            <a:r>
              <a:rPr lang="en-US" noProof="0" dirty="0"/>
              <a:t>Results</a:t>
            </a:r>
          </a:p>
          <a:p>
            <a:pPr lvl="1"/>
            <a:r>
              <a:rPr lang="en-US" noProof="0" dirty="0"/>
              <a:t>In a video</a:t>
            </a:r>
          </a:p>
          <a:p>
            <a:pPr lvl="2"/>
            <a:r>
              <a:rPr lang="en-US" dirty="0"/>
              <a:t>2</a:t>
            </a:r>
            <a:r>
              <a:rPr lang="en-US" noProof="0" dirty="0" smtClean="0"/>
              <a:t>-4 </a:t>
            </a:r>
            <a:r>
              <a:rPr lang="en-US" noProof="0" dirty="0"/>
              <a:t>minutes screencast to demonstrate your results</a:t>
            </a:r>
          </a:p>
          <a:p>
            <a:pPr lvl="2"/>
            <a:r>
              <a:rPr lang="en-US" noProof="0" dirty="0"/>
              <a:t>Some screencast software: </a:t>
            </a:r>
            <a:r>
              <a:rPr lang="en-US" noProof="0" dirty="0">
                <a:hlinkClick r:id="rId3"/>
              </a:rPr>
              <a:t>http://en.wikipedia.org/wiki/Screencast</a:t>
            </a:r>
            <a:endParaRPr lang="en-US" noProof="0" dirty="0"/>
          </a:p>
          <a:p>
            <a:pPr lvl="2"/>
            <a:r>
              <a:rPr lang="en-US" noProof="0" dirty="0"/>
              <a:t>Screencast software in Lab rooms: </a:t>
            </a:r>
            <a:r>
              <a:rPr lang="en-US" noProof="0" dirty="0" err="1"/>
              <a:t>RecordMyDesktop</a:t>
            </a:r>
            <a:endParaRPr lang="en-US" noProof="0" dirty="0"/>
          </a:p>
          <a:p>
            <a:pPr lvl="1"/>
            <a:r>
              <a:rPr lang="en-US" b="1" noProof="0" dirty="0"/>
              <a:t>Or</a:t>
            </a:r>
            <a:r>
              <a:rPr lang="en-US" noProof="0" dirty="0"/>
              <a:t> in a report (as a pdf file)</a:t>
            </a:r>
          </a:p>
        </p:txBody>
      </p:sp>
      <p:sp>
        <p:nvSpPr>
          <p:cNvPr id="4" name="Slide Number Placeholder 3"/>
          <p:cNvSpPr>
            <a:spLocks noGrp="1"/>
          </p:cNvSpPr>
          <p:nvPr>
            <p:ph type="sldNum" sz="quarter" idx="12"/>
          </p:nvPr>
        </p:nvSpPr>
        <p:spPr/>
        <p:txBody>
          <a:bodyPr/>
          <a:lstStyle/>
          <a:p>
            <a:fld id="{8AACE20D-E3E6-4C3B-96D7-4C51A388F4F5}" type="slidenum">
              <a:rPr lang="el-GR" smtClean="0"/>
              <a:t>23</a:t>
            </a:fld>
            <a:endParaRPr lang="el-GR"/>
          </a:p>
        </p:txBody>
      </p:sp>
    </p:spTree>
    <p:extLst>
      <p:ext uri="{BB962C8B-B14F-4D97-AF65-F5344CB8AC3E}">
        <p14:creationId xmlns:p14="http://schemas.microsoft.com/office/powerpoint/2010/main" val="5123876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noProof="0" dirty="0" smtClean="0"/>
              <a:t>Do you favor writing over video?</a:t>
            </a:r>
            <a:endParaRPr lang="en-US" noProof="0" dirty="0"/>
          </a:p>
        </p:txBody>
      </p:sp>
      <p:sp>
        <p:nvSpPr>
          <p:cNvPr id="3" name="Content Placeholder 2"/>
          <p:cNvSpPr>
            <a:spLocks noGrp="1"/>
          </p:cNvSpPr>
          <p:nvPr>
            <p:ph idx="1"/>
          </p:nvPr>
        </p:nvSpPr>
        <p:spPr/>
        <p:txBody>
          <a:bodyPr/>
          <a:lstStyle/>
          <a:p>
            <a:r>
              <a:rPr lang="en-US" noProof="0" dirty="0" smtClean="0"/>
              <a:t>Include </a:t>
            </a:r>
            <a:r>
              <a:rPr lang="en-US" noProof="0" dirty="0" smtClean="0"/>
              <a:t>in the report the </a:t>
            </a:r>
            <a:r>
              <a:rPr lang="en-US" noProof="0" dirty="0" smtClean="0"/>
              <a:t>same information </a:t>
            </a:r>
            <a:r>
              <a:rPr lang="en-US" noProof="0" dirty="0" smtClean="0"/>
              <a:t>as </a:t>
            </a:r>
            <a:r>
              <a:rPr lang="en-US" noProof="0" dirty="0" smtClean="0"/>
              <a:t>in the video</a:t>
            </a:r>
            <a:br>
              <a:rPr lang="en-US" noProof="0" dirty="0" smtClean="0"/>
            </a:br>
            <a:endParaRPr lang="en-US" noProof="0" dirty="0" smtClean="0"/>
          </a:p>
          <a:p>
            <a:r>
              <a:rPr lang="en-US" noProof="0" dirty="0" smtClean="0"/>
              <a:t>That is</a:t>
            </a:r>
          </a:p>
          <a:p>
            <a:pPr lvl="1"/>
            <a:r>
              <a:rPr lang="en-US" noProof="0" dirty="0" smtClean="0"/>
              <a:t>Document that your solution works with screenshots and explanations </a:t>
            </a:r>
          </a:p>
          <a:p>
            <a:pPr lvl="1"/>
            <a:r>
              <a:rPr lang="en-US" b="1" noProof="0" dirty="0" smtClean="0"/>
              <a:t>All stages of the execution</a:t>
            </a:r>
            <a:r>
              <a:rPr lang="en-US" noProof="0" dirty="0" smtClean="0"/>
              <a:t> should be screenshot and included in your documentation</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24</a:t>
            </a:fld>
            <a:endParaRPr lang="el-GR"/>
          </a:p>
        </p:txBody>
      </p:sp>
    </p:spTree>
    <p:extLst>
      <p:ext uri="{BB962C8B-B14F-4D97-AF65-F5344CB8AC3E}">
        <p14:creationId xmlns:p14="http://schemas.microsoft.com/office/powerpoint/2010/main" val="11178833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Grading</a:t>
            </a:r>
            <a:endParaRPr lang="en-US" noProof="0" dirty="0"/>
          </a:p>
        </p:txBody>
      </p:sp>
      <p:sp>
        <p:nvSpPr>
          <p:cNvPr id="3" name="Content Placeholder 2"/>
          <p:cNvSpPr>
            <a:spLocks noGrp="1"/>
          </p:cNvSpPr>
          <p:nvPr>
            <p:ph idx="1"/>
          </p:nvPr>
        </p:nvSpPr>
        <p:spPr/>
        <p:txBody>
          <a:bodyPr>
            <a:normAutofit lnSpcReduction="10000"/>
          </a:bodyPr>
          <a:lstStyle/>
          <a:p>
            <a:r>
              <a:rPr lang="en-US" noProof="0" dirty="0" smtClean="0"/>
              <a:t>10 points for the mandatory tasks</a:t>
            </a:r>
          </a:p>
          <a:p>
            <a:pPr lvl="2"/>
            <a:r>
              <a:rPr lang="en-US" noProof="0" dirty="0" smtClean="0"/>
              <a:t>Solution 			-</a:t>
            </a:r>
            <a:r>
              <a:rPr lang="en-US" noProof="0" dirty="0" smtClean="0"/>
              <a:t>4 points</a:t>
            </a:r>
          </a:p>
          <a:p>
            <a:pPr lvl="2"/>
            <a:r>
              <a:rPr lang="en-US" noProof="0" dirty="0" smtClean="0"/>
              <a:t>Code structure </a:t>
            </a:r>
            <a:r>
              <a:rPr lang="en-US" noProof="0" dirty="0" smtClean="0"/>
              <a:t>		-</a:t>
            </a:r>
            <a:r>
              <a:rPr lang="en-US" noProof="0" dirty="0" smtClean="0"/>
              <a:t>2 points</a:t>
            </a:r>
          </a:p>
          <a:p>
            <a:pPr lvl="2"/>
            <a:r>
              <a:rPr lang="en-US" noProof="0" dirty="0" smtClean="0"/>
              <a:t>Code documentation </a:t>
            </a:r>
            <a:r>
              <a:rPr lang="en-US" noProof="0" dirty="0" smtClean="0"/>
              <a:t>	-</a:t>
            </a:r>
            <a:r>
              <a:rPr lang="en-US" noProof="0" dirty="0" smtClean="0"/>
              <a:t>2 points</a:t>
            </a:r>
          </a:p>
          <a:p>
            <a:pPr lvl="2"/>
            <a:r>
              <a:rPr lang="en-US" dirty="0"/>
              <a:t>R</a:t>
            </a:r>
            <a:r>
              <a:rPr lang="en-US" noProof="0" dirty="0" err="1" smtClean="0"/>
              <a:t>eport</a:t>
            </a:r>
            <a:r>
              <a:rPr lang="en-US" noProof="0" dirty="0" smtClean="0"/>
              <a:t> (video or written)	-2 points</a:t>
            </a:r>
          </a:p>
          <a:p>
            <a:pPr lvl="1"/>
            <a:r>
              <a:rPr lang="en-US" dirty="0"/>
              <a:t>You need to provide all the </a:t>
            </a:r>
            <a:r>
              <a:rPr lang="en-US" dirty="0" smtClean="0"/>
              <a:t>parts above</a:t>
            </a:r>
          </a:p>
          <a:p>
            <a:pPr lvl="2"/>
            <a:r>
              <a:rPr lang="en-US" dirty="0" smtClean="0"/>
              <a:t>Do not submit code without a video or written report</a:t>
            </a:r>
          </a:p>
          <a:p>
            <a:pPr lvl="1"/>
            <a:r>
              <a:rPr lang="en-US" dirty="0" smtClean="0"/>
              <a:t>The </a:t>
            </a:r>
            <a:r>
              <a:rPr lang="en-US" dirty="0"/>
              <a:t>points represent </a:t>
            </a:r>
            <a:r>
              <a:rPr lang="en-US" dirty="0" smtClean="0"/>
              <a:t>the penalty </a:t>
            </a:r>
            <a:r>
              <a:rPr lang="en-US" dirty="0"/>
              <a:t>if we do not like </a:t>
            </a:r>
            <a:r>
              <a:rPr lang="en-US" dirty="0" smtClean="0"/>
              <a:t>something</a:t>
            </a:r>
            <a:endParaRPr lang="en-US" noProof="0" dirty="0" smtClean="0"/>
          </a:p>
          <a:p>
            <a:r>
              <a:rPr lang="en-US" dirty="0"/>
              <a:t>Bonus tasks give bonus </a:t>
            </a:r>
            <a:r>
              <a:rPr lang="en-US" dirty="0" smtClean="0"/>
              <a:t>points</a:t>
            </a:r>
            <a:endParaRPr lang="en-US" dirty="0"/>
          </a:p>
          <a:p>
            <a:pPr lvl="1"/>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25</a:t>
            </a:fld>
            <a:endParaRPr lang="el-GR"/>
          </a:p>
        </p:txBody>
      </p:sp>
    </p:spTree>
    <p:extLst>
      <p:ext uri="{BB962C8B-B14F-4D97-AF65-F5344CB8AC3E}">
        <p14:creationId xmlns:p14="http://schemas.microsoft.com/office/powerpoint/2010/main" val="11256004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noProof="0" dirty="0" smtClean="0"/>
              <a:t>Code Structure and Documentation</a:t>
            </a:r>
            <a:endParaRPr lang="en-US" noProof="0" dirty="0"/>
          </a:p>
        </p:txBody>
      </p:sp>
      <p:sp>
        <p:nvSpPr>
          <p:cNvPr id="3" name="Content Placeholder 2"/>
          <p:cNvSpPr>
            <a:spLocks noGrp="1"/>
          </p:cNvSpPr>
          <p:nvPr>
            <p:ph idx="1"/>
          </p:nvPr>
        </p:nvSpPr>
        <p:spPr/>
        <p:txBody>
          <a:bodyPr vert="horz" lIns="91440" tIns="45720" rIns="91440" bIns="45720" rtlCol="0" anchor="t">
            <a:normAutofit/>
          </a:bodyPr>
          <a:lstStyle/>
          <a:p>
            <a:r>
              <a:rPr lang="en-US" i="1" noProof="0" dirty="0" smtClean="0"/>
              <a:t>“Code is written primarily to be read by humans. It has to be acceptable to the compiler too, but the compiler doesn’t care about how it looks or how well it is written.”</a:t>
            </a:r>
            <a:r>
              <a:rPr lang="en-US" noProof="0" dirty="0" smtClean="0"/>
              <a:t/>
            </a:r>
            <a:br>
              <a:rPr lang="en-US" noProof="0" dirty="0" smtClean="0"/>
            </a:br>
            <a:endParaRPr lang="en-US" noProof="0" dirty="0" smtClean="0"/>
          </a:p>
          <a:p>
            <a:r>
              <a:rPr lang="en-US" noProof="0" dirty="0" smtClean="0"/>
              <a:t>In your professional life, you will mostly use, fix and improve code that </a:t>
            </a:r>
            <a:r>
              <a:rPr lang="en-US" noProof="0" dirty="0" smtClean="0"/>
              <a:t>exists</a:t>
            </a:r>
            <a:r>
              <a:rPr lang="en-US" noProof="0" dirty="0" smtClean="0"/>
              <a:t>...</a:t>
            </a:r>
          </a:p>
          <a:p>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26</a:t>
            </a:fld>
            <a:endParaRPr lang="el-GR"/>
          </a:p>
        </p:txBody>
      </p:sp>
    </p:spTree>
    <p:extLst>
      <p:ext uri="{BB962C8B-B14F-4D97-AF65-F5344CB8AC3E}">
        <p14:creationId xmlns:p14="http://schemas.microsoft.com/office/powerpoint/2010/main" val="18679407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364" y="342107"/>
            <a:ext cx="8363272" cy="1143000"/>
          </a:xfrm>
        </p:spPr>
        <p:txBody>
          <a:bodyPr>
            <a:normAutofit fontScale="90000"/>
          </a:bodyPr>
          <a:lstStyle/>
          <a:p>
            <a:r>
              <a:rPr lang="en-US" noProof="0" dirty="0" smtClean="0"/>
              <a:t>Code Structure and Documentation:</a:t>
            </a:r>
            <a:br>
              <a:rPr lang="en-US" noProof="0" dirty="0" smtClean="0"/>
            </a:br>
            <a:r>
              <a:rPr lang="en-US" noProof="0" dirty="0" smtClean="0"/>
              <a:t>Guidelines</a:t>
            </a:r>
            <a:endParaRPr lang="en-US" noProof="0" dirty="0"/>
          </a:p>
        </p:txBody>
      </p:sp>
      <p:sp>
        <p:nvSpPr>
          <p:cNvPr id="3" name="Content Placeholder 2"/>
          <p:cNvSpPr>
            <a:spLocks noGrp="1"/>
          </p:cNvSpPr>
          <p:nvPr>
            <p:ph idx="1"/>
          </p:nvPr>
        </p:nvSpPr>
        <p:spPr/>
        <p:txBody>
          <a:bodyPr vert="horz" lIns="91440" tIns="45720" rIns="91440" bIns="45720" rtlCol="0" anchor="t">
            <a:normAutofit lnSpcReduction="10000"/>
          </a:bodyPr>
          <a:lstStyle/>
          <a:p>
            <a:r>
              <a:rPr lang="en-US" noProof="0" dirty="0"/>
              <a:t>Descriptive variable names </a:t>
            </a:r>
            <a:br>
              <a:rPr lang="en-US" noProof="0" dirty="0"/>
            </a:br>
            <a:r>
              <a:rPr lang="en-US" noProof="0" dirty="0">
                <a:solidFill>
                  <a:srgbClr val="000000"/>
                </a:solidFill>
                <a:latin typeface="Calibri"/>
              </a:rPr>
              <a:t>(‘</a:t>
            </a:r>
            <a:r>
              <a:rPr lang="en-US" noProof="0" dirty="0"/>
              <a:t>a’, ‘b’, ‘</a:t>
            </a:r>
            <a:r>
              <a:rPr lang="en-US" noProof="0" dirty="0" err="1"/>
              <a:t>apa</a:t>
            </a:r>
            <a:r>
              <a:rPr lang="en-US" noProof="0" dirty="0"/>
              <a:t>’ are not descriptive</a:t>
            </a:r>
            <a:r>
              <a:rPr lang="en-US" noProof="0" dirty="0" smtClean="0"/>
              <a:t>…)</a:t>
            </a:r>
            <a:endParaRPr lang="en-US" noProof="0" dirty="0"/>
          </a:p>
          <a:p>
            <a:r>
              <a:rPr lang="en-US" noProof="0" dirty="0" smtClean="0"/>
              <a:t>Comment blocks </a:t>
            </a:r>
            <a:r>
              <a:rPr lang="en-US" noProof="0" dirty="0"/>
              <a:t>of code that are doing something subtle or that is not </a:t>
            </a:r>
            <a:r>
              <a:rPr lang="en-US" noProof="0" dirty="0" smtClean="0"/>
              <a:t>obvious</a:t>
            </a:r>
            <a:r>
              <a:rPr lang="en-US" noProof="0" dirty="0"/>
              <a:t>. </a:t>
            </a:r>
            <a:endParaRPr lang="en-US" noProof="0" dirty="0" smtClean="0"/>
          </a:p>
          <a:p>
            <a:r>
              <a:rPr lang="en-US" dirty="0"/>
              <a:t>Document </a:t>
            </a:r>
            <a:r>
              <a:rPr lang="en-US" b="1" dirty="0"/>
              <a:t>what</a:t>
            </a:r>
            <a:r>
              <a:rPr lang="en-US" dirty="0"/>
              <a:t> each function does </a:t>
            </a:r>
            <a:br>
              <a:rPr lang="en-US" dirty="0"/>
            </a:br>
            <a:r>
              <a:rPr lang="en-US" dirty="0"/>
              <a:t>(not how), arguments, returned values, side effects etc. (see Python API). </a:t>
            </a:r>
          </a:p>
          <a:p>
            <a:r>
              <a:rPr lang="en-US" dirty="0"/>
              <a:t>If you can’t do this in a few sentences </a:t>
            </a:r>
            <a:r>
              <a:rPr lang="mr-IN" dirty="0"/>
              <a:t>…</a:t>
            </a:r>
            <a:endParaRPr lang="en-US" dirty="0"/>
          </a:p>
          <a:p>
            <a:pPr lvl="1"/>
            <a:r>
              <a:rPr lang="en-US" dirty="0"/>
              <a:t>you may need to rethink your abstraction.</a:t>
            </a:r>
          </a:p>
          <a:p>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27</a:t>
            </a:fld>
            <a:endParaRPr lang="el-GR"/>
          </a:p>
        </p:txBody>
      </p:sp>
    </p:spTree>
    <p:extLst>
      <p:ext uri="{BB962C8B-B14F-4D97-AF65-F5344CB8AC3E}">
        <p14:creationId xmlns:p14="http://schemas.microsoft.com/office/powerpoint/2010/main" val="3514103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1</a:t>
            </a:r>
            <a:endParaRPr lang="en-US" dirty="0"/>
          </a:p>
        </p:txBody>
      </p:sp>
      <p:sp>
        <p:nvSpPr>
          <p:cNvPr id="6" name="Text Placeholder 5"/>
          <p:cNvSpPr>
            <a:spLocks noGrp="1"/>
          </p:cNvSpPr>
          <p:nvPr>
            <p:ph type="body" idx="1"/>
          </p:nvPr>
        </p:nvSpPr>
        <p:spPr/>
        <p:txBody>
          <a:bodyPr/>
          <a:lstStyle/>
          <a:p>
            <a:r>
              <a:rPr lang="en-US" dirty="0" smtClean="0"/>
              <a:t>The task </a:t>
            </a:r>
            <a:r>
              <a:rPr lang="mr-IN" dirty="0" smtClean="0"/>
              <a:t>–</a:t>
            </a:r>
            <a:r>
              <a:rPr lang="en-US" dirty="0" smtClean="0"/>
              <a:t> external slides</a:t>
            </a:r>
            <a:endParaRPr lang="en-US" dirty="0"/>
          </a:p>
        </p:txBody>
      </p:sp>
      <p:sp>
        <p:nvSpPr>
          <p:cNvPr id="4" name="Slide Number Placeholder 3"/>
          <p:cNvSpPr>
            <a:spLocks noGrp="1"/>
          </p:cNvSpPr>
          <p:nvPr>
            <p:ph type="sldNum" sz="quarter" idx="12"/>
          </p:nvPr>
        </p:nvSpPr>
        <p:spPr/>
        <p:txBody>
          <a:bodyPr/>
          <a:lstStyle/>
          <a:p>
            <a:fld id="{8AACE20D-E3E6-4C3B-96D7-4C51A388F4F5}" type="slidenum">
              <a:rPr lang="el-GR" smtClean="0"/>
              <a:t>28</a:t>
            </a:fld>
            <a:endParaRPr lang="el-GR"/>
          </a:p>
        </p:txBody>
      </p:sp>
    </p:spTree>
    <p:extLst>
      <p:ext uri="{BB962C8B-B14F-4D97-AF65-F5344CB8AC3E}">
        <p14:creationId xmlns:p14="http://schemas.microsoft.com/office/powerpoint/2010/main" val="3161274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92896"/>
            <a:ext cx="8229600" cy="1143000"/>
          </a:xfrm>
        </p:spPr>
        <p:txBody>
          <a:bodyPr/>
          <a:lstStyle/>
          <a:p>
            <a:r>
              <a:rPr lang="en-US" noProof="0" dirty="0" smtClean="0"/>
              <a:t>Questions?</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29</a:t>
            </a:fld>
            <a:endParaRPr lang="el-GR"/>
          </a:p>
        </p:txBody>
      </p:sp>
    </p:spTree>
    <p:extLst>
      <p:ext uri="{BB962C8B-B14F-4D97-AF65-F5344CB8AC3E}">
        <p14:creationId xmlns:p14="http://schemas.microsoft.com/office/powerpoint/2010/main" val="1299054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a:t>Lab Introduction</a:t>
            </a:r>
          </a:p>
        </p:txBody>
      </p:sp>
      <p:sp>
        <p:nvSpPr>
          <p:cNvPr id="3" name="Content Placeholder 2"/>
          <p:cNvSpPr>
            <a:spLocks noGrp="1"/>
          </p:cNvSpPr>
          <p:nvPr>
            <p:ph idx="1"/>
          </p:nvPr>
        </p:nvSpPr>
        <p:spPr>
          <a:xfrm>
            <a:off x="457200" y="1600201"/>
            <a:ext cx="8363272" cy="4525963"/>
          </a:xfrm>
        </p:spPr>
        <p:txBody>
          <a:bodyPr vert="horz" lIns="91440" tIns="45720" rIns="91440" bIns="45720" rtlCol="0" anchor="t">
            <a:normAutofit/>
          </a:bodyPr>
          <a:lstStyle/>
          <a:p>
            <a:r>
              <a:rPr lang="en-US" sz="2800" noProof="0" dirty="0"/>
              <a:t>Lab Introduction I (Nov. </a:t>
            </a:r>
            <a:r>
              <a:rPr lang="en-US" sz="2800" noProof="0" dirty="0" smtClean="0"/>
              <a:t>2):</a:t>
            </a:r>
            <a:endParaRPr lang="en-US" sz="2800" noProof="0" dirty="0"/>
          </a:p>
          <a:p>
            <a:pPr lvl="1"/>
            <a:r>
              <a:rPr lang="en-US" sz="2400" noProof="0" dirty="0" smtClean="0"/>
              <a:t>Labs overview, tools we use, Lab 1 (1h</a:t>
            </a:r>
            <a:r>
              <a:rPr lang="en-US" sz="2400" noProof="0" dirty="0"/>
              <a:t>)</a:t>
            </a:r>
          </a:p>
          <a:p>
            <a:pPr lvl="1"/>
            <a:r>
              <a:rPr lang="en-US" sz="2400" noProof="0" dirty="0"/>
              <a:t>Introduction to RESTful, </a:t>
            </a:r>
            <a:r>
              <a:rPr lang="en-US" sz="2400" noProof="0" dirty="0" smtClean="0"/>
              <a:t>Python skeleton </a:t>
            </a:r>
            <a:r>
              <a:rPr lang="en-US" sz="2400" noProof="0" dirty="0"/>
              <a:t>(1h)</a:t>
            </a:r>
            <a:r>
              <a:rPr lang="en-US" noProof="0" dirty="0"/>
              <a:t/>
            </a:r>
            <a:br>
              <a:rPr lang="en-US" noProof="0" dirty="0"/>
            </a:br>
            <a:endParaRPr lang="en-US" noProof="0" dirty="0"/>
          </a:p>
          <a:p>
            <a:r>
              <a:rPr lang="en-US" sz="2800" noProof="0" dirty="0"/>
              <a:t>Lab Introduction II (Nov. 9</a:t>
            </a:r>
            <a:r>
              <a:rPr lang="en-US" sz="2800" noProof="0" dirty="0" smtClean="0"/>
              <a:t>):</a:t>
            </a:r>
            <a:endParaRPr lang="en-US" sz="2800" noProof="0" dirty="0"/>
          </a:p>
          <a:p>
            <a:pPr lvl="1"/>
            <a:r>
              <a:rPr lang="en-US" sz="2400" noProof="0" dirty="0"/>
              <a:t>Lab 2 introduction</a:t>
            </a:r>
          </a:p>
          <a:p>
            <a:pPr lvl="1"/>
            <a:r>
              <a:rPr lang="en-US" sz="2400" noProof="0" dirty="0"/>
              <a:t>Solution costs</a:t>
            </a:r>
          </a:p>
          <a:p>
            <a:pPr lvl="1"/>
            <a:r>
              <a:rPr lang="en-US" sz="2400" noProof="0" dirty="0"/>
              <a:t>Concurrency in </a:t>
            </a:r>
            <a:r>
              <a:rPr lang="en-US" sz="2400" noProof="0" dirty="0" smtClean="0"/>
              <a:t>Python</a:t>
            </a:r>
            <a:endParaRPr lang="en-US" sz="2400" noProof="0" dirty="0"/>
          </a:p>
          <a:p>
            <a:pPr lvl="1"/>
            <a:endParaRPr lang="en-US" noProof="0" dirty="0"/>
          </a:p>
          <a:p>
            <a:pPr lvl="1"/>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3</a:t>
            </a:fld>
            <a:endParaRPr lang="el-GR"/>
          </a:p>
        </p:txBody>
      </p:sp>
    </p:spTree>
    <p:extLst>
      <p:ext uri="{BB962C8B-B14F-4D97-AF65-F5344CB8AC3E}">
        <p14:creationId xmlns:p14="http://schemas.microsoft.com/office/powerpoint/2010/main" val="4672809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noProof="0" dirty="0" smtClean="0"/>
              <a:t>Labs Presentation</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4</a:t>
            </a:fld>
            <a:endParaRPr lang="el-GR"/>
          </a:p>
        </p:txBody>
      </p:sp>
    </p:spTree>
    <p:extLst>
      <p:ext uri="{BB962C8B-B14F-4D97-AF65-F5344CB8AC3E}">
        <p14:creationId xmlns:p14="http://schemas.microsoft.com/office/powerpoint/2010/main" val="464603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Labs in a nutshell</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5</a:t>
            </a:fld>
            <a:endParaRPr lang="el-GR"/>
          </a:p>
        </p:txBody>
      </p:sp>
      <p:pic>
        <p:nvPicPr>
          <p:cNvPr id="1026" name="Picture 2" descr="http://www.foldertransfer.com/images1/Multiple_Computer_Backu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3933056"/>
            <a:ext cx="2808312" cy="226069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ular Callout 6"/>
          <p:cNvSpPr/>
          <p:nvPr/>
        </p:nvSpPr>
        <p:spPr>
          <a:xfrm>
            <a:off x="4932040" y="4912724"/>
            <a:ext cx="4008648" cy="1252581"/>
          </a:xfrm>
          <a:prstGeom prst="wedgeRectCallout">
            <a:avLst>
              <a:gd name="adj1" fmla="val -71683"/>
              <a:gd name="adj2" fmla="val -18482"/>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You will use a platform for </a:t>
            </a:r>
            <a:r>
              <a:rPr lang="en-US" sz="2400" dirty="0" smtClean="0"/>
              <a:t>emulating computers </a:t>
            </a:r>
            <a:r>
              <a:rPr lang="en-US" sz="2400" dirty="0"/>
              <a:t>around the world</a:t>
            </a:r>
            <a:endParaRPr lang="el-GR" sz="2400" dirty="0"/>
          </a:p>
        </p:txBody>
      </p:sp>
      <p:sp>
        <p:nvSpPr>
          <p:cNvPr id="9" name="Rounded Rectangular Callout 8"/>
          <p:cNvSpPr/>
          <p:nvPr/>
        </p:nvSpPr>
        <p:spPr>
          <a:xfrm>
            <a:off x="251520" y="2636913"/>
            <a:ext cx="3816424" cy="1152128"/>
          </a:xfrm>
          <a:prstGeom prst="wedgeRoundRectCallout">
            <a:avLst>
              <a:gd name="adj1" fmla="val -1015"/>
              <a:gd name="adj2" fmla="val 124098"/>
              <a:gd name="adj3" fmla="val 16667"/>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2400" dirty="0"/>
              <a:t>You will build an application over this network</a:t>
            </a:r>
            <a:endParaRPr lang="el-GR" sz="2400" dirty="0"/>
          </a:p>
        </p:txBody>
      </p:sp>
      <p:sp>
        <p:nvSpPr>
          <p:cNvPr id="10" name="Oval Callout 9"/>
          <p:cNvSpPr/>
          <p:nvPr/>
        </p:nvSpPr>
        <p:spPr>
          <a:xfrm>
            <a:off x="4235760" y="1412776"/>
            <a:ext cx="4800736" cy="3240360"/>
          </a:xfrm>
          <a:prstGeom prst="wedgeEllipseCallout">
            <a:avLst>
              <a:gd name="adj1" fmla="val -56748"/>
              <a:gd name="adj2" fmla="val 419"/>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2400" dirty="0"/>
              <a:t>During the labs you will make this application:</a:t>
            </a:r>
          </a:p>
          <a:p>
            <a:pPr marL="742950" lvl="1" indent="-285750">
              <a:buFont typeface="Arial" panose="020B0604020202020204" pitchFamily="34" charset="0"/>
              <a:buChar char="•"/>
            </a:pPr>
            <a:r>
              <a:rPr lang="en-US" sz="2400" dirty="0"/>
              <a:t>Reliable</a:t>
            </a:r>
          </a:p>
          <a:p>
            <a:pPr marL="742950" lvl="1" indent="-285750">
              <a:buFont typeface="Arial" panose="020B0604020202020204" pitchFamily="34" charset="0"/>
              <a:buChar char="•"/>
            </a:pPr>
            <a:r>
              <a:rPr lang="en-US" sz="2400" dirty="0"/>
              <a:t>Consistent</a:t>
            </a:r>
          </a:p>
          <a:p>
            <a:pPr marL="742950" lvl="1" indent="-285750">
              <a:buFont typeface="Arial" panose="020B0604020202020204" pitchFamily="34" charset="0"/>
              <a:buChar char="•"/>
            </a:pPr>
            <a:r>
              <a:rPr lang="en-US" sz="2400" dirty="0"/>
              <a:t>Efficient</a:t>
            </a:r>
          </a:p>
          <a:p>
            <a:pPr marL="742950" lvl="1" indent="-285750">
              <a:buFont typeface="Arial" panose="020B0604020202020204" pitchFamily="34" charset="0"/>
              <a:buChar char="•"/>
            </a:pPr>
            <a:r>
              <a:rPr lang="en-US" sz="2400" dirty="0"/>
              <a:t>Fault-tolerant</a:t>
            </a:r>
          </a:p>
          <a:p>
            <a:pPr marL="742950" lvl="1" indent="-285750">
              <a:buFont typeface="Arial" panose="020B0604020202020204" pitchFamily="34" charset="0"/>
              <a:buChar char="•"/>
            </a:pPr>
            <a:r>
              <a:rPr lang="en-US" sz="2400" dirty="0"/>
              <a:t>…</a:t>
            </a:r>
          </a:p>
        </p:txBody>
      </p:sp>
      <p:sp>
        <p:nvSpPr>
          <p:cNvPr id="8" name="Rounded Rectangle 7"/>
          <p:cNvSpPr/>
          <p:nvPr/>
        </p:nvSpPr>
        <p:spPr>
          <a:xfrm rot="20920450">
            <a:off x="1603694" y="4653136"/>
            <a:ext cx="2304256" cy="7920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err="1" smtClean="0"/>
              <a:t>Mininet</a:t>
            </a:r>
            <a:endParaRPr lang="en-US" sz="2400" dirty="0"/>
          </a:p>
        </p:txBody>
      </p:sp>
      <p:sp>
        <p:nvSpPr>
          <p:cNvPr id="11" name="Rounded Rectangle 10"/>
          <p:cNvSpPr/>
          <p:nvPr/>
        </p:nvSpPr>
        <p:spPr>
          <a:xfrm rot="20920450">
            <a:off x="2683127" y="1797479"/>
            <a:ext cx="2304256" cy="792088"/>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a:t>Lab overview</a:t>
            </a:r>
          </a:p>
        </p:txBody>
      </p:sp>
    </p:spTree>
    <p:extLst>
      <p:ext uri="{BB962C8B-B14F-4D97-AF65-F5344CB8AC3E}">
        <p14:creationId xmlns:p14="http://schemas.microsoft.com/office/powerpoint/2010/main" val="825238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8" grpId="0" animBg="1"/>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Labs in a nutshell</a:t>
            </a:r>
            <a:endParaRPr lang="en-US" noProof="0" dirty="0"/>
          </a:p>
        </p:txBody>
      </p:sp>
      <p:sp>
        <p:nvSpPr>
          <p:cNvPr id="3" name="Content Placeholder 2"/>
          <p:cNvSpPr>
            <a:spLocks noGrp="1"/>
          </p:cNvSpPr>
          <p:nvPr>
            <p:ph idx="1"/>
          </p:nvPr>
        </p:nvSpPr>
        <p:spPr/>
        <p:txBody>
          <a:bodyPr>
            <a:normAutofit/>
          </a:bodyPr>
          <a:lstStyle/>
          <a:p>
            <a:r>
              <a:rPr lang="en-US" noProof="0" dirty="0" smtClean="0"/>
              <a:t>Design and implement a distributed system</a:t>
            </a:r>
          </a:p>
          <a:p>
            <a:r>
              <a:rPr lang="en-US" b="1" noProof="0" dirty="0" smtClean="0"/>
              <a:t>RESTful distributed blackboard</a:t>
            </a:r>
          </a:p>
          <a:p>
            <a:pPr lvl="1"/>
            <a:r>
              <a:rPr lang="en-US" dirty="0" smtClean="0"/>
              <a:t>Restful (web) Clients send notes to any server </a:t>
            </a:r>
          </a:p>
          <a:p>
            <a:pPr lvl="1"/>
            <a:r>
              <a:rPr lang="en-US" noProof="0" dirty="0" smtClean="0"/>
              <a:t>Servers do distributed systems magic to provide</a:t>
            </a:r>
            <a:r>
              <a:rPr lang="en-US" dirty="0"/>
              <a:t> </a:t>
            </a:r>
            <a:r>
              <a:rPr lang="en-US" dirty="0" smtClean="0"/>
              <a:t>a </a:t>
            </a:r>
            <a:r>
              <a:rPr lang="en-US" noProof="0" dirty="0" smtClean="0"/>
              <a:t>reliable, consistent, efficient, fault-tolerant service</a:t>
            </a:r>
          </a:p>
          <a:p>
            <a:pPr lvl="2"/>
            <a:r>
              <a:rPr lang="en-US" dirty="0" smtClean="0"/>
              <a:t>You will learn the required </a:t>
            </a:r>
            <a:r>
              <a:rPr lang="en-US" dirty="0"/>
              <a:t>distributed systems magic </a:t>
            </a:r>
            <a:r>
              <a:rPr lang="en-US" dirty="0" smtClean="0"/>
              <a:t> with Olaf and practice it in the lab exercises</a:t>
            </a:r>
            <a:endParaRPr lang="en-US" noProof="0" dirty="0" smtClean="0"/>
          </a:p>
        </p:txBody>
      </p:sp>
      <p:sp>
        <p:nvSpPr>
          <p:cNvPr id="4" name="Slide Number Placeholder 3"/>
          <p:cNvSpPr>
            <a:spLocks noGrp="1"/>
          </p:cNvSpPr>
          <p:nvPr>
            <p:ph type="sldNum" sz="quarter" idx="12"/>
          </p:nvPr>
        </p:nvSpPr>
        <p:spPr/>
        <p:txBody>
          <a:bodyPr/>
          <a:lstStyle/>
          <a:p>
            <a:fld id="{8AACE20D-E3E6-4C3B-96D7-4C51A388F4F5}" type="slidenum">
              <a:rPr lang="el-GR" smtClean="0"/>
              <a:t>6</a:t>
            </a:fld>
            <a:endParaRPr lang="el-GR"/>
          </a:p>
        </p:txBody>
      </p:sp>
    </p:spTree>
    <p:extLst>
      <p:ext uri="{BB962C8B-B14F-4D97-AF65-F5344CB8AC3E}">
        <p14:creationId xmlns:p14="http://schemas.microsoft.com/office/powerpoint/2010/main" val="5942482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smtClean="0"/>
              <a:t>How we will do it</a:t>
            </a:r>
            <a:endParaRPr lang="en-US" noProof="0" dirty="0"/>
          </a:p>
        </p:txBody>
      </p:sp>
      <p:sp>
        <p:nvSpPr>
          <p:cNvPr id="3" name="Content Placeholder 2"/>
          <p:cNvSpPr>
            <a:spLocks noGrp="1"/>
          </p:cNvSpPr>
          <p:nvPr>
            <p:ph idx="1"/>
          </p:nvPr>
        </p:nvSpPr>
        <p:spPr/>
        <p:txBody>
          <a:bodyPr>
            <a:normAutofit/>
          </a:bodyPr>
          <a:lstStyle/>
          <a:p>
            <a:r>
              <a:rPr lang="en-US" noProof="0" dirty="0" smtClean="0"/>
              <a:t>Incremental steps</a:t>
            </a:r>
          </a:p>
          <a:p>
            <a:r>
              <a:rPr lang="en-US" noProof="0" dirty="0" smtClean="0"/>
              <a:t>Explore different design choices:</a:t>
            </a:r>
          </a:p>
          <a:p>
            <a:pPr lvl="1"/>
            <a:r>
              <a:rPr lang="en-US" noProof="0" dirty="0" smtClean="0"/>
              <a:t>Lab1 </a:t>
            </a:r>
            <a:r>
              <a:rPr lang="mr-IN" noProof="0" dirty="0" smtClean="0"/>
              <a:t>–</a:t>
            </a:r>
            <a:r>
              <a:rPr lang="en-US" noProof="0" dirty="0" smtClean="0"/>
              <a:t> </a:t>
            </a:r>
            <a:r>
              <a:rPr lang="en-US" i="1" noProof="0" dirty="0" smtClean="0"/>
              <a:t>naïve</a:t>
            </a:r>
            <a:r>
              <a:rPr lang="en-US" noProof="0" dirty="0" smtClean="0"/>
              <a:t> - make it work </a:t>
            </a:r>
            <a:r>
              <a:rPr lang="en-US" noProof="0" dirty="0" smtClean="0">
                <a:sym typeface="Wingdings"/>
              </a:rPr>
              <a:t></a:t>
            </a:r>
            <a:endParaRPr lang="en-US" noProof="0" dirty="0" smtClean="0"/>
          </a:p>
          <a:p>
            <a:pPr lvl="1"/>
            <a:r>
              <a:rPr lang="en-US" noProof="0" dirty="0" smtClean="0"/>
              <a:t>Lab2 </a:t>
            </a:r>
            <a:r>
              <a:rPr lang="mr-IN" dirty="0"/>
              <a:t>–</a:t>
            </a:r>
            <a:r>
              <a:rPr lang="en-US" noProof="0" dirty="0" smtClean="0"/>
              <a:t> </a:t>
            </a:r>
            <a:r>
              <a:rPr lang="en-US" i="1" noProof="0" dirty="0" smtClean="0"/>
              <a:t>centralized</a:t>
            </a:r>
            <a:r>
              <a:rPr lang="en-US" noProof="0" dirty="0" smtClean="0"/>
              <a:t> - strong consistency</a:t>
            </a:r>
          </a:p>
          <a:p>
            <a:pPr lvl="1"/>
            <a:r>
              <a:rPr lang="en-US" noProof="0" dirty="0" smtClean="0"/>
              <a:t>Lab3 </a:t>
            </a:r>
            <a:r>
              <a:rPr lang="mr-IN" dirty="0"/>
              <a:t>–</a:t>
            </a:r>
            <a:r>
              <a:rPr lang="en-US" noProof="0" dirty="0" smtClean="0"/>
              <a:t> </a:t>
            </a:r>
            <a:r>
              <a:rPr lang="en-US" i="1" noProof="0" dirty="0" smtClean="0"/>
              <a:t>leaderless</a:t>
            </a:r>
            <a:r>
              <a:rPr lang="en-US" noProof="0" dirty="0" smtClean="0"/>
              <a:t> - eventual consistency</a:t>
            </a:r>
          </a:p>
          <a:p>
            <a:pPr lvl="1"/>
            <a:r>
              <a:rPr lang="en-US" noProof="0" dirty="0" smtClean="0"/>
              <a:t>Lab4 </a:t>
            </a:r>
            <a:r>
              <a:rPr lang="mr-IN" dirty="0"/>
              <a:t>–</a:t>
            </a:r>
            <a:r>
              <a:rPr lang="en-US" noProof="0" dirty="0" smtClean="0"/>
              <a:t> </a:t>
            </a:r>
            <a:r>
              <a:rPr lang="en-US" i="1" noProof="0" dirty="0" smtClean="0"/>
              <a:t>resilient</a:t>
            </a:r>
            <a:r>
              <a:rPr lang="en-US" noProof="0" dirty="0" smtClean="0"/>
              <a:t> to malicious servers</a:t>
            </a:r>
          </a:p>
        </p:txBody>
      </p:sp>
      <p:sp>
        <p:nvSpPr>
          <p:cNvPr id="4" name="Slide Number Placeholder 3"/>
          <p:cNvSpPr>
            <a:spLocks noGrp="1"/>
          </p:cNvSpPr>
          <p:nvPr>
            <p:ph type="sldNum" sz="quarter" idx="12"/>
          </p:nvPr>
        </p:nvSpPr>
        <p:spPr/>
        <p:txBody>
          <a:bodyPr/>
          <a:lstStyle/>
          <a:p>
            <a:fld id="{8AACE20D-E3E6-4C3B-96D7-4C51A388F4F5}" type="slidenum">
              <a:rPr lang="el-GR" smtClean="0"/>
              <a:t>7</a:t>
            </a:fld>
            <a:endParaRPr lang="el-GR"/>
          </a:p>
        </p:txBody>
      </p:sp>
    </p:spTree>
    <p:extLst>
      <p:ext uri="{BB962C8B-B14F-4D97-AF65-F5344CB8AC3E}">
        <p14:creationId xmlns:p14="http://schemas.microsoft.com/office/powerpoint/2010/main" val="7267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693987"/>
            <a:ext cx="7772400" cy="1470025"/>
          </a:xfrm>
        </p:spPr>
        <p:txBody>
          <a:bodyPr/>
          <a:lstStyle/>
          <a:p>
            <a:r>
              <a:rPr lang="en-US" noProof="0" dirty="0" smtClean="0"/>
              <a:t>The platform: </a:t>
            </a:r>
            <a:br>
              <a:rPr lang="en-US" noProof="0" dirty="0" smtClean="0"/>
            </a:br>
            <a:r>
              <a:rPr lang="en-US" noProof="0" dirty="0" err="1" smtClean="0"/>
              <a:t>Mininet</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8</a:t>
            </a:fld>
            <a:endParaRPr lang="el-GR"/>
          </a:p>
        </p:txBody>
      </p:sp>
    </p:spTree>
    <p:extLst>
      <p:ext uri="{BB962C8B-B14F-4D97-AF65-F5344CB8AC3E}">
        <p14:creationId xmlns:p14="http://schemas.microsoft.com/office/powerpoint/2010/main" val="11146533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dirty="0" err="1" smtClean="0"/>
              <a:t>Mininet</a:t>
            </a:r>
            <a:endParaRPr lang="en-US" noProof="0" dirty="0"/>
          </a:p>
        </p:txBody>
      </p:sp>
      <p:sp>
        <p:nvSpPr>
          <p:cNvPr id="3" name="Content Placeholder 2"/>
          <p:cNvSpPr>
            <a:spLocks noGrp="1"/>
          </p:cNvSpPr>
          <p:nvPr>
            <p:ph idx="1"/>
          </p:nvPr>
        </p:nvSpPr>
        <p:spPr/>
        <p:txBody>
          <a:bodyPr/>
          <a:lstStyle/>
          <a:p>
            <a:r>
              <a:rPr lang="en-US" noProof="0" dirty="0" smtClean="0"/>
              <a:t>Network Emulator</a:t>
            </a:r>
          </a:p>
          <a:p>
            <a:pPr lvl="1"/>
            <a:r>
              <a:rPr lang="en-US" noProof="0" dirty="0" smtClean="0"/>
              <a:t>Emulate hosts (machines), switches, controllers, and links</a:t>
            </a:r>
          </a:p>
          <a:p>
            <a:pPr lvl="1"/>
            <a:r>
              <a:rPr lang="en-US" noProof="0" dirty="0" smtClean="0"/>
              <a:t>On one PC</a:t>
            </a:r>
          </a:p>
          <a:p>
            <a:r>
              <a:rPr lang="en-US" noProof="0" dirty="0" smtClean="0"/>
              <a:t>Used in research </a:t>
            </a:r>
          </a:p>
          <a:p>
            <a:r>
              <a:rPr lang="en-US" noProof="0" dirty="0" smtClean="0"/>
              <a:t>Handles large scale networks</a:t>
            </a:r>
            <a:endParaRPr lang="en-US" noProof="0" dirty="0"/>
          </a:p>
        </p:txBody>
      </p:sp>
      <p:sp>
        <p:nvSpPr>
          <p:cNvPr id="4" name="Slide Number Placeholder 3"/>
          <p:cNvSpPr>
            <a:spLocks noGrp="1"/>
          </p:cNvSpPr>
          <p:nvPr>
            <p:ph type="sldNum" sz="quarter" idx="12"/>
          </p:nvPr>
        </p:nvSpPr>
        <p:spPr/>
        <p:txBody>
          <a:bodyPr/>
          <a:lstStyle/>
          <a:p>
            <a:fld id="{8AACE20D-E3E6-4C3B-96D7-4C51A388F4F5}" type="slidenum">
              <a:rPr lang="el-GR" smtClean="0"/>
              <a:t>9</a:t>
            </a:fld>
            <a:endParaRPr lang="el-GR"/>
          </a:p>
        </p:txBody>
      </p:sp>
      <p:pic>
        <p:nvPicPr>
          <p:cNvPr id="5" name="Picture 4"/>
          <p:cNvPicPr>
            <a:picLocks noChangeAspect="1"/>
          </p:cNvPicPr>
          <p:nvPr/>
        </p:nvPicPr>
        <p:blipFill>
          <a:blip r:embed="rId2"/>
          <a:stretch>
            <a:fillRect/>
          </a:stretch>
        </p:blipFill>
        <p:spPr>
          <a:xfrm>
            <a:off x="755576" y="4850744"/>
            <a:ext cx="6048672" cy="1299888"/>
          </a:xfrm>
          <a:prstGeom prst="rect">
            <a:avLst/>
          </a:prstGeom>
        </p:spPr>
      </p:pic>
      <p:pic>
        <p:nvPicPr>
          <p:cNvPr id="6" name="Picture 5"/>
          <p:cNvPicPr>
            <a:picLocks noChangeAspect="1"/>
          </p:cNvPicPr>
          <p:nvPr/>
        </p:nvPicPr>
        <p:blipFill>
          <a:blip r:embed="rId3"/>
          <a:stretch>
            <a:fillRect/>
          </a:stretch>
        </p:blipFill>
        <p:spPr>
          <a:xfrm>
            <a:off x="0" y="0"/>
            <a:ext cx="9144000" cy="1445559"/>
          </a:xfrm>
          <a:prstGeom prst="rect">
            <a:avLst/>
          </a:prstGeom>
        </p:spPr>
      </p:pic>
    </p:spTree>
    <p:extLst>
      <p:ext uri="{BB962C8B-B14F-4D97-AF65-F5344CB8AC3E}">
        <p14:creationId xmlns:p14="http://schemas.microsoft.com/office/powerpoint/2010/main" val="8382498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6041</TotalTime>
  <Words>1137</Words>
  <Application>Microsoft Macintosh PowerPoint</Application>
  <PresentationFormat>On-screen Show (4:3)</PresentationFormat>
  <Paragraphs>352</Paragraphs>
  <Slides>29</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Calibri</vt:lpstr>
      <vt:lpstr>Consolas</vt:lpstr>
      <vt:lpstr>Mangal</vt:lpstr>
      <vt:lpstr>Wingdings</vt:lpstr>
      <vt:lpstr>Arial</vt:lpstr>
      <vt:lpstr>Office Theme</vt:lpstr>
      <vt:lpstr>Distributed Systems I</vt:lpstr>
      <vt:lpstr>TAs</vt:lpstr>
      <vt:lpstr>Lab Introduction</vt:lpstr>
      <vt:lpstr>Labs Presentation</vt:lpstr>
      <vt:lpstr>Labs in a nutshell</vt:lpstr>
      <vt:lpstr>Labs in a nutshell</vt:lpstr>
      <vt:lpstr>How we will do it</vt:lpstr>
      <vt:lpstr>The platform:  Mininet</vt:lpstr>
      <vt:lpstr>Mininet</vt:lpstr>
      <vt:lpstr>Mininet: How does it work?</vt:lpstr>
      <vt:lpstr>Mininet: How does it work?</vt:lpstr>
      <vt:lpstr>Very Simple Network using Lightweight Virtualization</vt:lpstr>
      <vt:lpstr>Mechanism: Network Namespaces and Virtual Ethernet Pairs</vt:lpstr>
      <vt:lpstr>Some basic commands</vt:lpstr>
      <vt:lpstr>Mininet example topologies</vt:lpstr>
      <vt:lpstr>Some useful links</vt:lpstr>
      <vt:lpstr>The tools we use here</vt:lpstr>
      <vt:lpstr>Qemu: machine emulator and virtualizer</vt:lpstr>
      <vt:lpstr>Mininet in Qemu</vt:lpstr>
      <vt:lpstr>Administrative stuff</vt:lpstr>
      <vt:lpstr>Lab deadlines</vt:lpstr>
      <vt:lpstr>Lab logistics</vt:lpstr>
      <vt:lpstr>Hand in</vt:lpstr>
      <vt:lpstr>Do you favor writing over video?</vt:lpstr>
      <vt:lpstr>Grading</vt:lpstr>
      <vt:lpstr>Code Structure and Documentation</vt:lpstr>
      <vt:lpstr>Code Structure and Documentation: Guidelines</vt:lpstr>
      <vt:lpstr>Lab 1</vt:lpstr>
      <vt:lpstr>Questions?</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Distributed Systems I</dc:title>
  <dc:creator>Iosif</dc:creator>
  <cp:lastModifiedBy>Microsoft Office User</cp:lastModifiedBy>
  <cp:revision>343</cp:revision>
  <cp:lastPrinted>2014-11-11T13:28:56Z</cp:lastPrinted>
  <dcterms:created xsi:type="dcterms:W3CDTF">2014-10-19T22:23:33Z</dcterms:created>
  <dcterms:modified xsi:type="dcterms:W3CDTF">2017-11-02T12:49:03Z</dcterms:modified>
</cp:coreProperties>
</file>

<file path=docProps/thumbnail.jpeg>
</file>